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6" r:id="rId3"/>
    <p:sldId id="259" r:id="rId4"/>
    <p:sldId id="266" r:id="rId5"/>
    <p:sldId id="267" r:id="rId6"/>
    <p:sldId id="268" r:id="rId7"/>
    <p:sldId id="260" r:id="rId8"/>
    <p:sldId id="276" r:id="rId9"/>
    <p:sldId id="286" r:id="rId10"/>
    <p:sldId id="281" r:id="rId11"/>
    <p:sldId id="317" r:id="rId12"/>
    <p:sldId id="270" r:id="rId13"/>
    <p:sldId id="271" r:id="rId14"/>
    <p:sldId id="277" r:id="rId15"/>
    <p:sldId id="318" r:id="rId16"/>
    <p:sldId id="283" r:id="rId17"/>
    <p:sldId id="287" r:id="rId18"/>
    <p:sldId id="288" r:id="rId19"/>
    <p:sldId id="289" r:id="rId20"/>
    <p:sldId id="291" r:id="rId21"/>
    <p:sldId id="292" r:id="rId22"/>
    <p:sldId id="319" r:id="rId23"/>
    <p:sldId id="325" r:id="rId24"/>
    <p:sldId id="293" r:id="rId25"/>
    <p:sldId id="294" r:id="rId26"/>
    <p:sldId id="295" r:id="rId27"/>
    <p:sldId id="296" r:id="rId28"/>
    <p:sldId id="297" r:id="rId29"/>
    <p:sldId id="298" r:id="rId30"/>
    <p:sldId id="321" r:id="rId31"/>
    <p:sldId id="262" r:id="rId32"/>
    <p:sldId id="323" r:id="rId33"/>
    <p:sldId id="322" r:id="rId34"/>
    <p:sldId id="324" r:id="rId35"/>
    <p:sldId id="300" r:id="rId36"/>
    <p:sldId id="301" r:id="rId37"/>
    <p:sldId id="302" r:id="rId38"/>
    <p:sldId id="263" r:id="rId39"/>
    <p:sldId id="299" r:id="rId40"/>
    <p:sldId id="303" r:id="rId41"/>
    <p:sldId id="305" r:id="rId42"/>
    <p:sldId id="326" r:id="rId43"/>
    <p:sldId id="306" r:id="rId44"/>
    <p:sldId id="307" r:id="rId45"/>
    <p:sldId id="308" r:id="rId46"/>
    <p:sldId id="309" r:id="rId47"/>
    <p:sldId id="327" r:id="rId48"/>
    <p:sldId id="328" r:id="rId49"/>
    <p:sldId id="264" r:id="rId50"/>
    <p:sldId id="310" r:id="rId51"/>
    <p:sldId id="311" r:id="rId52"/>
    <p:sldId id="312" r:id="rId53"/>
    <p:sldId id="313" r:id="rId54"/>
    <p:sldId id="314" r:id="rId55"/>
    <p:sldId id="315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64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FF9752-5360-4EFC-881F-A338106426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C484177-94C4-4524-9B64-BF41FEE4ADF0}">
      <dgm:prSet/>
      <dgm:spPr/>
      <dgm:t>
        <a:bodyPr/>
        <a:lstStyle/>
        <a:p>
          <a:r>
            <a:rPr lang="en-US" dirty="0"/>
            <a:t>Perceptron simple</a:t>
          </a:r>
        </a:p>
      </dgm:t>
    </dgm:pt>
    <dgm:pt modelId="{D0E31993-FD55-4B07-81C9-FE1599EA79D3}" type="parTrans" cxnId="{7C26CE02-409D-4399-B9CF-6534E22B9F67}">
      <dgm:prSet/>
      <dgm:spPr/>
      <dgm:t>
        <a:bodyPr/>
        <a:lstStyle/>
        <a:p>
          <a:endParaRPr lang="en-US"/>
        </a:p>
      </dgm:t>
    </dgm:pt>
    <dgm:pt modelId="{C6C9C3E9-1E66-43FE-B4AD-939C7B78B543}" type="sibTrans" cxnId="{7C26CE02-409D-4399-B9CF-6534E22B9F67}">
      <dgm:prSet/>
      <dgm:spPr/>
      <dgm:t>
        <a:bodyPr/>
        <a:lstStyle/>
        <a:p>
          <a:endParaRPr lang="en-US"/>
        </a:p>
      </dgm:t>
    </dgm:pt>
    <dgm:pt modelId="{1164475E-04DE-4145-AB36-3917FF5347DC}">
      <dgm:prSet/>
      <dgm:spPr/>
      <dgm:t>
        <a:bodyPr/>
        <a:lstStyle/>
        <a:p>
          <a:r>
            <a:rPr lang="en-US" dirty="0" err="1"/>
            <a:t>Reseaux</a:t>
          </a:r>
          <a:r>
            <a:rPr lang="en-US" dirty="0"/>
            <a:t> de </a:t>
          </a:r>
          <a:r>
            <a:rPr lang="en-US" dirty="0" err="1"/>
            <a:t>neurones</a:t>
          </a:r>
          <a:endParaRPr lang="en-US" dirty="0"/>
        </a:p>
      </dgm:t>
    </dgm:pt>
    <dgm:pt modelId="{87A685D3-B57C-49BB-BAA9-11F4C0257B70}" type="parTrans" cxnId="{42371FFE-F7D9-41B9-9032-E62D5839EF42}">
      <dgm:prSet/>
      <dgm:spPr/>
      <dgm:t>
        <a:bodyPr/>
        <a:lstStyle/>
        <a:p>
          <a:endParaRPr lang="en-US"/>
        </a:p>
      </dgm:t>
    </dgm:pt>
    <dgm:pt modelId="{36A15161-B942-44EF-A45F-FEC1EFBD47C1}" type="sibTrans" cxnId="{42371FFE-F7D9-41B9-9032-E62D5839EF42}">
      <dgm:prSet/>
      <dgm:spPr/>
      <dgm:t>
        <a:bodyPr/>
        <a:lstStyle/>
        <a:p>
          <a:endParaRPr lang="en-US"/>
        </a:p>
      </dgm:t>
    </dgm:pt>
    <dgm:pt modelId="{69A52D21-3C91-49AF-B4A3-00FB8B822697}">
      <dgm:prSet/>
      <dgm:spPr/>
      <dgm:t>
        <a:bodyPr/>
        <a:lstStyle/>
        <a:p>
          <a:r>
            <a:rPr lang="fr-FR" dirty="0"/>
            <a:t>Fonctions d’activation </a:t>
          </a:r>
          <a:endParaRPr lang="en-US" dirty="0"/>
        </a:p>
      </dgm:t>
    </dgm:pt>
    <dgm:pt modelId="{5B622F7E-339A-460C-BCE5-DB7FA351EF22}" type="parTrans" cxnId="{AF101C83-7085-407E-9BC0-59B70D24553A}">
      <dgm:prSet/>
      <dgm:spPr/>
      <dgm:t>
        <a:bodyPr/>
        <a:lstStyle/>
        <a:p>
          <a:endParaRPr lang="en-US"/>
        </a:p>
      </dgm:t>
    </dgm:pt>
    <dgm:pt modelId="{6ACEF1F9-B725-447A-91A0-E358C8DB2523}" type="sibTrans" cxnId="{AF101C83-7085-407E-9BC0-59B70D24553A}">
      <dgm:prSet/>
      <dgm:spPr/>
      <dgm:t>
        <a:bodyPr/>
        <a:lstStyle/>
        <a:p>
          <a:endParaRPr lang="en-US"/>
        </a:p>
      </dgm:t>
    </dgm:pt>
    <dgm:pt modelId="{98912FAE-A8FE-47F9-B46A-B5E2942B29B4}">
      <dgm:prSet/>
      <dgm:spPr/>
      <dgm:t>
        <a:bodyPr/>
        <a:lstStyle/>
        <a:p>
          <a:r>
            <a:rPr lang="en-US" dirty="0" err="1"/>
            <a:t>Apprentissage</a:t>
          </a:r>
          <a:r>
            <a:rPr lang="en-US" dirty="0"/>
            <a:t> </a:t>
          </a:r>
          <a:r>
            <a:rPr lang="en-US" dirty="0" err="1"/>
            <a:t>dans</a:t>
          </a:r>
          <a:r>
            <a:rPr lang="en-US" dirty="0"/>
            <a:t> un </a:t>
          </a:r>
          <a:r>
            <a:rPr lang="en-US" dirty="0" err="1"/>
            <a:t>reseau</a:t>
          </a:r>
          <a:r>
            <a:rPr lang="en-US" dirty="0"/>
            <a:t> de </a:t>
          </a:r>
          <a:r>
            <a:rPr lang="en-US" dirty="0" err="1"/>
            <a:t>neurones</a:t>
          </a:r>
          <a:endParaRPr lang="en-US" dirty="0"/>
        </a:p>
      </dgm:t>
    </dgm:pt>
    <dgm:pt modelId="{B203D535-7EFB-4A3A-91BE-ABB213CF9268}" type="parTrans" cxnId="{0FD246F0-76AC-47A6-9B6E-5EC06A6F6B1B}">
      <dgm:prSet/>
      <dgm:spPr/>
      <dgm:t>
        <a:bodyPr/>
        <a:lstStyle/>
        <a:p>
          <a:endParaRPr lang="en-US"/>
        </a:p>
      </dgm:t>
    </dgm:pt>
    <dgm:pt modelId="{230C66DB-DFD4-4FDF-8729-E1C45F6052D5}" type="sibTrans" cxnId="{0FD246F0-76AC-47A6-9B6E-5EC06A6F6B1B}">
      <dgm:prSet/>
      <dgm:spPr/>
      <dgm:t>
        <a:bodyPr/>
        <a:lstStyle/>
        <a:p>
          <a:endParaRPr lang="en-US"/>
        </a:p>
      </dgm:t>
    </dgm:pt>
    <dgm:pt modelId="{B7C774F3-C466-43B9-855E-398C5B5CF444}">
      <dgm:prSet/>
      <dgm:spPr/>
      <dgm:t>
        <a:bodyPr/>
        <a:lstStyle/>
        <a:p>
          <a:r>
            <a:rPr lang="fr-FR"/>
            <a:t>Deep learning</a:t>
          </a:r>
          <a:endParaRPr lang="en-US"/>
        </a:p>
      </dgm:t>
    </dgm:pt>
    <dgm:pt modelId="{DAB3C5E6-04C2-483E-9ABF-FB3CFE7C76CE}" type="parTrans" cxnId="{B4361FAE-9528-4003-A794-1CA9C23B0A1C}">
      <dgm:prSet/>
      <dgm:spPr/>
      <dgm:t>
        <a:bodyPr/>
        <a:lstStyle/>
        <a:p>
          <a:endParaRPr lang="en-US"/>
        </a:p>
      </dgm:t>
    </dgm:pt>
    <dgm:pt modelId="{04952EE7-3768-41EB-8F2D-8F6A775794D9}" type="sibTrans" cxnId="{B4361FAE-9528-4003-A794-1CA9C23B0A1C}">
      <dgm:prSet/>
      <dgm:spPr/>
      <dgm:t>
        <a:bodyPr/>
        <a:lstStyle/>
        <a:p>
          <a:endParaRPr lang="en-US"/>
        </a:p>
      </dgm:t>
    </dgm:pt>
    <dgm:pt modelId="{4B794885-BE07-4A35-B18D-2F712BBD6A50}" type="pres">
      <dgm:prSet presAssocID="{81FF9752-5360-4EFC-881F-A33810642628}" presName="root" presStyleCnt="0">
        <dgm:presLayoutVars>
          <dgm:dir/>
          <dgm:resizeHandles val="exact"/>
        </dgm:presLayoutVars>
      </dgm:prSet>
      <dgm:spPr/>
    </dgm:pt>
    <dgm:pt modelId="{84D60C0D-A814-4946-8C25-3DD2A1CC1B8B}" type="pres">
      <dgm:prSet presAssocID="{1C484177-94C4-4524-9B64-BF41FEE4ADF0}" presName="compNode" presStyleCnt="0"/>
      <dgm:spPr/>
    </dgm:pt>
    <dgm:pt modelId="{88D20373-7076-4FD6-AA7F-A3ABA646E879}" type="pres">
      <dgm:prSet presAssocID="{1C484177-94C4-4524-9B64-BF41FEE4ADF0}" presName="bgRect" presStyleLbl="bgShp" presStyleIdx="0" presStyleCnt="5"/>
      <dgm:spPr/>
    </dgm:pt>
    <dgm:pt modelId="{9F2DB72A-2E4D-46AA-84B7-B367613BEBB7}" type="pres">
      <dgm:prSet presAssocID="{1C484177-94C4-4524-9B64-BF41FEE4AD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dding Cake"/>
        </a:ext>
      </dgm:extLst>
    </dgm:pt>
    <dgm:pt modelId="{BCA127C4-4588-4806-B6C6-3528860572E7}" type="pres">
      <dgm:prSet presAssocID="{1C484177-94C4-4524-9B64-BF41FEE4ADF0}" presName="spaceRect" presStyleCnt="0"/>
      <dgm:spPr/>
    </dgm:pt>
    <dgm:pt modelId="{98B0C9DA-80C1-433B-B83A-1DBC964196D6}" type="pres">
      <dgm:prSet presAssocID="{1C484177-94C4-4524-9B64-BF41FEE4ADF0}" presName="parTx" presStyleLbl="revTx" presStyleIdx="0" presStyleCnt="5">
        <dgm:presLayoutVars>
          <dgm:chMax val="0"/>
          <dgm:chPref val="0"/>
        </dgm:presLayoutVars>
      </dgm:prSet>
      <dgm:spPr/>
    </dgm:pt>
    <dgm:pt modelId="{51D9C3F4-3D54-4A61-8D26-78125D0D20BF}" type="pres">
      <dgm:prSet presAssocID="{C6C9C3E9-1E66-43FE-B4AD-939C7B78B543}" presName="sibTrans" presStyleCnt="0"/>
      <dgm:spPr/>
    </dgm:pt>
    <dgm:pt modelId="{CE09D419-8F1A-4433-BCF3-B41B1E5EDB8D}" type="pres">
      <dgm:prSet presAssocID="{1164475E-04DE-4145-AB36-3917FF5347DC}" presName="compNode" presStyleCnt="0"/>
      <dgm:spPr/>
    </dgm:pt>
    <dgm:pt modelId="{B1840CF2-68B8-454A-AA63-D67030017818}" type="pres">
      <dgm:prSet presAssocID="{1164475E-04DE-4145-AB36-3917FF5347DC}" presName="bgRect" presStyleLbl="bgShp" presStyleIdx="1" presStyleCnt="5"/>
      <dgm:spPr/>
    </dgm:pt>
    <dgm:pt modelId="{330746EB-D177-4E95-B3E9-D3DAD8DE6067}" type="pres">
      <dgm:prSet presAssocID="{1164475E-04DE-4145-AB36-3917FF5347D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1173E37F-24E8-4AA5-9BC3-A185E6A9B353}" type="pres">
      <dgm:prSet presAssocID="{1164475E-04DE-4145-AB36-3917FF5347DC}" presName="spaceRect" presStyleCnt="0"/>
      <dgm:spPr/>
    </dgm:pt>
    <dgm:pt modelId="{5EAB25A9-F12F-4474-8BF7-2E1018A97870}" type="pres">
      <dgm:prSet presAssocID="{1164475E-04DE-4145-AB36-3917FF5347DC}" presName="parTx" presStyleLbl="revTx" presStyleIdx="1" presStyleCnt="5">
        <dgm:presLayoutVars>
          <dgm:chMax val="0"/>
          <dgm:chPref val="0"/>
        </dgm:presLayoutVars>
      </dgm:prSet>
      <dgm:spPr/>
    </dgm:pt>
    <dgm:pt modelId="{293171D6-8F0C-49CF-AEDF-0906C1307C76}" type="pres">
      <dgm:prSet presAssocID="{36A15161-B942-44EF-A45F-FEC1EFBD47C1}" presName="sibTrans" presStyleCnt="0"/>
      <dgm:spPr/>
    </dgm:pt>
    <dgm:pt modelId="{B1D067E4-B691-43CA-BF47-71BF76948E42}" type="pres">
      <dgm:prSet presAssocID="{69A52D21-3C91-49AF-B4A3-00FB8B822697}" presName="compNode" presStyleCnt="0"/>
      <dgm:spPr/>
    </dgm:pt>
    <dgm:pt modelId="{FEFD2ED3-E3EF-4C98-876C-0975C63B3DBE}" type="pres">
      <dgm:prSet presAssocID="{69A52D21-3C91-49AF-B4A3-00FB8B822697}" presName="bgRect" presStyleLbl="bgShp" presStyleIdx="2" presStyleCnt="5"/>
      <dgm:spPr/>
    </dgm:pt>
    <dgm:pt modelId="{B44418DC-F204-4EBD-B6FD-34DA1FA6450D}" type="pres">
      <dgm:prSet presAssocID="{69A52D21-3C91-49AF-B4A3-00FB8B82269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1846B075-1018-4C23-BB41-53EA7B120AE4}" type="pres">
      <dgm:prSet presAssocID="{69A52D21-3C91-49AF-B4A3-00FB8B822697}" presName="spaceRect" presStyleCnt="0"/>
      <dgm:spPr/>
    </dgm:pt>
    <dgm:pt modelId="{CF86E052-76B5-4661-B53F-F278251370A8}" type="pres">
      <dgm:prSet presAssocID="{69A52D21-3C91-49AF-B4A3-00FB8B822697}" presName="parTx" presStyleLbl="revTx" presStyleIdx="2" presStyleCnt="5">
        <dgm:presLayoutVars>
          <dgm:chMax val="0"/>
          <dgm:chPref val="0"/>
        </dgm:presLayoutVars>
      </dgm:prSet>
      <dgm:spPr/>
    </dgm:pt>
    <dgm:pt modelId="{9247CA06-7B8E-421D-82D5-5714FCA92A3A}" type="pres">
      <dgm:prSet presAssocID="{6ACEF1F9-B725-447A-91A0-E358C8DB2523}" presName="sibTrans" presStyleCnt="0"/>
      <dgm:spPr/>
    </dgm:pt>
    <dgm:pt modelId="{EE5EE09E-607A-4A72-8154-683403ACFE17}" type="pres">
      <dgm:prSet presAssocID="{98912FAE-A8FE-47F9-B46A-B5E2942B29B4}" presName="compNode" presStyleCnt="0"/>
      <dgm:spPr/>
    </dgm:pt>
    <dgm:pt modelId="{B6CF41F8-0622-41C3-A85B-6718E724A8F0}" type="pres">
      <dgm:prSet presAssocID="{98912FAE-A8FE-47F9-B46A-B5E2942B29B4}" presName="bgRect" presStyleLbl="bgShp" presStyleIdx="3" presStyleCnt="5"/>
      <dgm:spPr/>
    </dgm:pt>
    <dgm:pt modelId="{A23AF15B-2516-4784-AD14-A3BF9A8E75CF}" type="pres">
      <dgm:prSet presAssocID="{98912FAE-A8FE-47F9-B46A-B5E2942B29B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9D7E4738-482E-4ACC-882C-3AACADC4123C}" type="pres">
      <dgm:prSet presAssocID="{98912FAE-A8FE-47F9-B46A-B5E2942B29B4}" presName="spaceRect" presStyleCnt="0"/>
      <dgm:spPr/>
    </dgm:pt>
    <dgm:pt modelId="{AC97EA8F-73DF-49F2-9255-00F83BA2BF23}" type="pres">
      <dgm:prSet presAssocID="{98912FAE-A8FE-47F9-B46A-B5E2942B29B4}" presName="parTx" presStyleLbl="revTx" presStyleIdx="3" presStyleCnt="5">
        <dgm:presLayoutVars>
          <dgm:chMax val="0"/>
          <dgm:chPref val="0"/>
        </dgm:presLayoutVars>
      </dgm:prSet>
      <dgm:spPr/>
    </dgm:pt>
    <dgm:pt modelId="{B1D7A4A0-57D4-4834-BDD4-9FB4208ADE8C}" type="pres">
      <dgm:prSet presAssocID="{230C66DB-DFD4-4FDF-8729-E1C45F6052D5}" presName="sibTrans" presStyleCnt="0"/>
      <dgm:spPr/>
    </dgm:pt>
    <dgm:pt modelId="{15C85049-14DB-4F32-8A0C-2A967BE2D6EF}" type="pres">
      <dgm:prSet presAssocID="{B7C774F3-C466-43B9-855E-398C5B5CF444}" presName="compNode" presStyleCnt="0"/>
      <dgm:spPr/>
    </dgm:pt>
    <dgm:pt modelId="{96BF6154-B63B-402C-9DB1-C9C49FAA8D9F}" type="pres">
      <dgm:prSet presAssocID="{B7C774F3-C466-43B9-855E-398C5B5CF444}" presName="bgRect" presStyleLbl="bgShp" presStyleIdx="4" presStyleCnt="5"/>
      <dgm:spPr/>
    </dgm:pt>
    <dgm:pt modelId="{E1232466-B0D5-4E70-8068-DC5B915796F0}" type="pres">
      <dgm:prSet presAssocID="{B7C774F3-C466-43B9-855E-398C5B5CF44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AFC1EA0-1669-40BB-BE21-CD331B8F75CA}" type="pres">
      <dgm:prSet presAssocID="{B7C774F3-C466-43B9-855E-398C5B5CF444}" presName="spaceRect" presStyleCnt="0"/>
      <dgm:spPr/>
    </dgm:pt>
    <dgm:pt modelId="{13E58A06-A98F-46D1-91F0-B0A3E0AACF6B}" type="pres">
      <dgm:prSet presAssocID="{B7C774F3-C466-43B9-855E-398C5B5CF44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C26CE02-409D-4399-B9CF-6534E22B9F67}" srcId="{81FF9752-5360-4EFC-881F-A33810642628}" destId="{1C484177-94C4-4524-9B64-BF41FEE4ADF0}" srcOrd="0" destOrd="0" parTransId="{D0E31993-FD55-4B07-81C9-FE1599EA79D3}" sibTransId="{C6C9C3E9-1E66-43FE-B4AD-939C7B78B543}"/>
    <dgm:cxn modelId="{18616306-57E3-4D86-9A7A-6543E2FEF6E7}" type="presOf" srcId="{1C484177-94C4-4524-9B64-BF41FEE4ADF0}" destId="{98B0C9DA-80C1-433B-B83A-1DBC964196D6}" srcOrd="0" destOrd="0" presId="urn:microsoft.com/office/officeart/2018/2/layout/IconVerticalSolidList"/>
    <dgm:cxn modelId="{6F481D12-C70F-4545-8422-E06764B0947C}" type="presOf" srcId="{69A52D21-3C91-49AF-B4A3-00FB8B822697}" destId="{CF86E052-76B5-4661-B53F-F278251370A8}" srcOrd="0" destOrd="0" presId="urn:microsoft.com/office/officeart/2018/2/layout/IconVerticalSolidList"/>
    <dgm:cxn modelId="{72FB8D39-0B32-4CA4-8A0D-213B774D7F38}" type="presOf" srcId="{1164475E-04DE-4145-AB36-3917FF5347DC}" destId="{5EAB25A9-F12F-4474-8BF7-2E1018A97870}" srcOrd="0" destOrd="0" presId="urn:microsoft.com/office/officeart/2018/2/layout/IconVerticalSolidList"/>
    <dgm:cxn modelId="{60C25C3E-0FC5-40D9-8B81-EF51CA9F376F}" type="presOf" srcId="{B7C774F3-C466-43B9-855E-398C5B5CF444}" destId="{13E58A06-A98F-46D1-91F0-B0A3E0AACF6B}" srcOrd="0" destOrd="0" presId="urn:microsoft.com/office/officeart/2018/2/layout/IconVerticalSolidList"/>
    <dgm:cxn modelId="{8A091176-E0B6-43C5-BBEB-223C4E58390C}" type="presOf" srcId="{81FF9752-5360-4EFC-881F-A33810642628}" destId="{4B794885-BE07-4A35-B18D-2F712BBD6A50}" srcOrd="0" destOrd="0" presId="urn:microsoft.com/office/officeart/2018/2/layout/IconVerticalSolidList"/>
    <dgm:cxn modelId="{AF101C83-7085-407E-9BC0-59B70D24553A}" srcId="{81FF9752-5360-4EFC-881F-A33810642628}" destId="{69A52D21-3C91-49AF-B4A3-00FB8B822697}" srcOrd="2" destOrd="0" parTransId="{5B622F7E-339A-460C-BCE5-DB7FA351EF22}" sibTransId="{6ACEF1F9-B725-447A-91A0-E358C8DB2523}"/>
    <dgm:cxn modelId="{8176CAA1-8F57-45A3-9A0A-64E89AA304B1}" type="presOf" srcId="{98912FAE-A8FE-47F9-B46A-B5E2942B29B4}" destId="{AC97EA8F-73DF-49F2-9255-00F83BA2BF23}" srcOrd="0" destOrd="0" presId="urn:microsoft.com/office/officeart/2018/2/layout/IconVerticalSolidList"/>
    <dgm:cxn modelId="{B4361FAE-9528-4003-A794-1CA9C23B0A1C}" srcId="{81FF9752-5360-4EFC-881F-A33810642628}" destId="{B7C774F3-C466-43B9-855E-398C5B5CF444}" srcOrd="4" destOrd="0" parTransId="{DAB3C5E6-04C2-483E-9ABF-FB3CFE7C76CE}" sibTransId="{04952EE7-3768-41EB-8F2D-8F6A775794D9}"/>
    <dgm:cxn modelId="{0FD246F0-76AC-47A6-9B6E-5EC06A6F6B1B}" srcId="{81FF9752-5360-4EFC-881F-A33810642628}" destId="{98912FAE-A8FE-47F9-B46A-B5E2942B29B4}" srcOrd="3" destOrd="0" parTransId="{B203D535-7EFB-4A3A-91BE-ABB213CF9268}" sibTransId="{230C66DB-DFD4-4FDF-8729-E1C45F6052D5}"/>
    <dgm:cxn modelId="{42371FFE-F7D9-41B9-9032-E62D5839EF42}" srcId="{81FF9752-5360-4EFC-881F-A33810642628}" destId="{1164475E-04DE-4145-AB36-3917FF5347DC}" srcOrd="1" destOrd="0" parTransId="{87A685D3-B57C-49BB-BAA9-11F4C0257B70}" sibTransId="{36A15161-B942-44EF-A45F-FEC1EFBD47C1}"/>
    <dgm:cxn modelId="{2A9F6F57-3429-466E-BF63-B0013B5A8A54}" type="presParOf" srcId="{4B794885-BE07-4A35-B18D-2F712BBD6A50}" destId="{84D60C0D-A814-4946-8C25-3DD2A1CC1B8B}" srcOrd="0" destOrd="0" presId="urn:microsoft.com/office/officeart/2018/2/layout/IconVerticalSolidList"/>
    <dgm:cxn modelId="{7FF69551-76D9-4238-9E62-37F6F6D397E3}" type="presParOf" srcId="{84D60C0D-A814-4946-8C25-3DD2A1CC1B8B}" destId="{88D20373-7076-4FD6-AA7F-A3ABA646E879}" srcOrd="0" destOrd="0" presId="urn:microsoft.com/office/officeart/2018/2/layout/IconVerticalSolidList"/>
    <dgm:cxn modelId="{E3FEA01C-9A06-4C12-9387-1CDD6DA10076}" type="presParOf" srcId="{84D60C0D-A814-4946-8C25-3DD2A1CC1B8B}" destId="{9F2DB72A-2E4D-46AA-84B7-B367613BEBB7}" srcOrd="1" destOrd="0" presId="urn:microsoft.com/office/officeart/2018/2/layout/IconVerticalSolidList"/>
    <dgm:cxn modelId="{5FF72978-DF68-4AE5-A8FB-5C77D76ADDD0}" type="presParOf" srcId="{84D60C0D-A814-4946-8C25-3DD2A1CC1B8B}" destId="{BCA127C4-4588-4806-B6C6-3528860572E7}" srcOrd="2" destOrd="0" presId="urn:microsoft.com/office/officeart/2018/2/layout/IconVerticalSolidList"/>
    <dgm:cxn modelId="{028061B1-9E50-4A3E-9462-A69CBAE10CE1}" type="presParOf" srcId="{84D60C0D-A814-4946-8C25-3DD2A1CC1B8B}" destId="{98B0C9DA-80C1-433B-B83A-1DBC964196D6}" srcOrd="3" destOrd="0" presId="urn:microsoft.com/office/officeart/2018/2/layout/IconVerticalSolidList"/>
    <dgm:cxn modelId="{AA49F5A3-FB9C-4393-98C3-E7C11C9B9505}" type="presParOf" srcId="{4B794885-BE07-4A35-B18D-2F712BBD6A50}" destId="{51D9C3F4-3D54-4A61-8D26-78125D0D20BF}" srcOrd="1" destOrd="0" presId="urn:microsoft.com/office/officeart/2018/2/layout/IconVerticalSolidList"/>
    <dgm:cxn modelId="{B15BD598-A9A6-4344-9B87-C6F156412AE8}" type="presParOf" srcId="{4B794885-BE07-4A35-B18D-2F712BBD6A50}" destId="{CE09D419-8F1A-4433-BCF3-B41B1E5EDB8D}" srcOrd="2" destOrd="0" presId="urn:microsoft.com/office/officeart/2018/2/layout/IconVerticalSolidList"/>
    <dgm:cxn modelId="{4915DCBD-EE1B-4758-8613-0B8FB0EA707E}" type="presParOf" srcId="{CE09D419-8F1A-4433-BCF3-B41B1E5EDB8D}" destId="{B1840CF2-68B8-454A-AA63-D67030017818}" srcOrd="0" destOrd="0" presId="urn:microsoft.com/office/officeart/2018/2/layout/IconVerticalSolidList"/>
    <dgm:cxn modelId="{EFFAAED3-17BE-457E-B4D2-8E98B291B627}" type="presParOf" srcId="{CE09D419-8F1A-4433-BCF3-B41B1E5EDB8D}" destId="{330746EB-D177-4E95-B3E9-D3DAD8DE6067}" srcOrd="1" destOrd="0" presId="urn:microsoft.com/office/officeart/2018/2/layout/IconVerticalSolidList"/>
    <dgm:cxn modelId="{8D627CBE-DBBD-484E-82CB-7399F724106F}" type="presParOf" srcId="{CE09D419-8F1A-4433-BCF3-B41B1E5EDB8D}" destId="{1173E37F-24E8-4AA5-9BC3-A185E6A9B353}" srcOrd="2" destOrd="0" presId="urn:microsoft.com/office/officeart/2018/2/layout/IconVerticalSolidList"/>
    <dgm:cxn modelId="{C0286679-103C-49B8-B7EA-19B97BF147E6}" type="presParOf" srcId="{CE09D419-8F1A-4433-BCF3-B41B1E5EDB8D}" destId="{5EAB25A9-F12F-4474-8BF7-2E1018A97870}" srcOrd="3" destOrd="0" presId="urn:microsoft.com/office/officeart/2018/2/layout/IconVerticalSolidList"/>
    <dgm:cxn modelId="{28596C38-D5FA-4113-B9A6-C63AB33DB3F6}" type="presParOf" srcId="{4B794885-BE07-4A35-B18D-2F712BBD6A50}" destId="{293171D6-8F0C-49CF-AEDF-0906C1307C76}" srcOrd="3" destOrd="0" presId="urn:microsoft.com/office/officeart/2018/2/layout/IconVerticalSolidList"/>
    <dgm:cxn modelId="{E98D0F90-2377-4660-B94B-E2919E6F1D5A}" type="presParOf" srcId="{4B794885-BE07-4A35-B18D-2F712BBD6A50}" destId="{B1D067E4-B691-43CA-BF47-71BF76948E42}" srcOrd="4" destOrd="0" presId="urn:microsoft.com/office/officeart/2018/2/layout/IconVerticalSolidList"/>
    <dgm:cxn modelId="{136680CA-C96E-4D0C-AD74-0638AAC41CC1}" type="presParOf" srcId="{B1D067E4-B691-43CA-BF47-71BF76948E42}" destId="{FEFD2ED3-E3EF-4C98-876C-0975C63B3DBE}" srcOrd="0" destOrd="0" presId="urn:microsoft.com/office/officeart/2018/2/layout/IconVerticalSolidList"/>
    <dgm:cxn modelId="{FDDC4397-45E9-48D6-AE33-9B3F5738AD8E}" type="presParOf" srcId="{B1D067E4-B691-43CA-BF47-71BF76948E42}" destId="{B44418DC-F204-4EBD-B6FD-34DA1FA6450D}" srcOrd="1" destOrd="0" presId="urn:microsoft.com/office/officeart/2018/2/layout/IconVerticalSolidList"/>
    <dgm:cxn modelId="{A54761FD-F8B3-4FBE-BBD1-1D37B008083D}" type="presParOf" srcId="{B1D067E4-B691-43CA-BF47-71BF76948E42}" destId="{1846B075-1018-4C23-BB41-53EA7B120AE4}" srcOrd="2" destOrd="0" presId="urn:microsoft.com/office/officeart/2018/2/layout/IconVerticalSolidList"/>
    <dgm:cxn modelId="{BAFFA781-A960-4B05-AFBF-608B83F9F959}" type="presParOf" srcId="{B1D067E4-B691-43CA-BF47-71BF76948E42}" destId="{CF86E052-76B5-4661-B53F-F278251370A8}" srcOrd="3" destOrd="0" presId="urn:microsoft.com/office/officeart/2018/2/layout/IconVerticalSolidList"/>
    <dgm:cxn modelId="{137B77ED-E056-42D0-A587-A480A10166C4}" type="presParOf" srcId="{4B794885-BE07-4A35-B18D-2F712BBD6A50}" destId="{9247CA06-7B8E-421D-82D5-5714FCA92A3A}" srcOrd="5" destOrd="0" presId="urn:microsoft.com/office/officeart/2018/2/layout/IconVerticalSolidList"/>
    <dgm:cxn modelId="{16069474-7A31-47C0-AAD1-361EF0048328}" type="presParOf" srcId="{4B794885-BE07-4A35-B18D-2F712BBD6A50}" destId="{EE5EE09E-607A-4A72-8154-683403ACFE17}" srcOrd="6" destOrd="0" presId="urn:microsoft.com/office/officeart/2018/2/layout/IconVerticalSolidList"/>
    <dgm:cxn modelId="{F3D6943C-72E5-4BA9-BE25-31B3E69EE036}" type="presParOf" srcId="{EE5EE09E-607A-4A72-8154-683403ACFE17}" destId="{B6CF41F8-0622-41C3-A85B-6718E724A8F0}" srcOrd="0" destOrd="0" presId="urn:microsoft.com/office/officeart/2018/2/layout/IconVerticalSolidList"/>
    <dgm:cxn modelId="{E1E5B98D-EF31-4A1D-90A6-DA60095F6930}" type="presParOf" srcId="{EE5EE09E-607A-4A72-8154-683403ACFE17}" destId="{A23AF15B-2516-4784-AD14-A3BF9A8E75CF}" srcOrd="1" destOrd="0" presId="urn:microsoft.com/office/officeart/2018/2/layout/IconVerticalSolidList"/>
    <dgm:cxn modelId="{EE787952-3BE6-4D61-BB4F-BB7A0E34FC13}" type="presParOf" srcId="{EE5EE09E-607A-4A72-8154-683403ACFE17}" destId="{9D7E4738-482E-4ACC-882C-3AACADC4123C}" srcOrd="2" destOrd="0" presId="urn:microsoft.com/office/officeart/2018/2/layout/IconVerticalSolidList"/>
    <dgm:cxn modelId="{7EC71EB3-33B7-4DB2-9E39-F45B592CF09E}" type="presParOf" srcId="{EE5EE09E-607A-4A72-8154-683403ACFE17}" destId="{AC97EA8F-73DF-49F2-9255-00F83BA2BF23}" srcOrd="3" destOrd="0" presId="urn:microsoft.com/office/officeart/2018/2/layout/IconVerticalSolidList"/>
    <dgm:cxn modelId="{1A7E0B47-50A5-4FCB-9F03-057228709574}" type="presParOf" srcId="{4B794885-BE07-4A35-B18D-2F712BBD6A50}" destId="{B1D7A4A0-57D4-4834-BDD4-9FB4208ADE8C}" srcOrd="7" destOrd="0" presId="urn:microsoft.com/office/officeart/2018/2/layout/IconVerticalSolidList"/>
    <dgm:cxn modelId="{5F5F8974-5C4D-4D91-9C65-036BC1B3965D}" type="presParOf" srcId="{4B794885-BE07-4A35-B18D-2F712BBD6A50}" destId="{15C85049-14DB-4F32-8A0C-2A967BE2D6EF}" srcOrd="8" destOrd="0" presId="urn:microsoft.com/office/officeart/2018/2/layout/IconVerticalSolidList"/>
    <dgm:cxn modelId="{46B2B26A-16BA-417E-A71F-ACCFCD3E2F85}" type="presParOf" srcId="{15C85049-14DB-4F32-8A0C-2A967BE2D6EF}" destId="{96BF6154-B63B-402C-9DB1-C9C49FAA8D9F}" srcOrd="0" destOrd="0" presId="urn:microsoft.com/office/officeart/2018/2/layout/IconVerticalSolidList"/>
    <dgm:cxn modelId="{63A94C2D-E415-4B3E-BB2C-C16490752A8E}" type="presParOf" srcId="{15C85049-14DB-4F32-8A0C-2A967BE2D6EF}" destId="{E1232466-B0D5-4E70-8068-DC5B915796F0}" srcOrd="1" destOrd="0" presId="urn:microsoft.com/office/officeart/2018/2/layout/IconVerticalSolidList"/>
    <dgm:cxn modelId="{8A9137E9-09B7-4FD3-A922-0B50723C239F}" type="presParOf" srcId="{15C85049-14DB-4F32-8A0C-2A967BE2D6EF}" destId="{3AFC1EA0-1669-40BB-BE21-CD331B8F75CA}" srcOrd="2" destOrd="0" presId="urn:microsoft.com/office/officeart/2018/2/layout/IconVerticalSolidList"/>
    <dgm:cxn modelId="{8981E941-7285-4725-AB6D-F6860852317C}" type="presParOf" srcId="{15C85049-14DB-4F32-8A0C-2A967BE2D6EF}" destId="{13E58A06-A98F-46D1-91F0-B0A3E0AACF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827FE-299A-4815-9FBB-D27676035BD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98AC8F-8D82-4192-A5D3-72C0577A2AA7}">
      <dgm:prSet/>
      <dgm:spPr/>
      <dgm:t>
        <a:bodyPr/>
        <a:lstStyle/>
        <a:p>
          <a:r>
            <a:rPr lang="fr-FR"/>
            <a:t>PB: comment affiner  c d’une valeur dc en tenant compte de l’erreur E ?</a:t>
          </a:r>
          <a:endParaRPr lang="en-US"/>
        </a:p>
      </dgm:t>
    </dgm:pt>
    <dgm:pt modelId="{41209E3D-7BBF-404D-9833-43646F8EF4C2}" type="parTrans" cxnId="{61E7FC70-5BE0-4163-85C4-0F710FBA8CD0}">
      <dgm:prSet/>
      <dgm:spPr/>
      <dgm:t>
        <a:bodyPr/>
        <a:lstStyle/>
        <a:p>
          <a:endParaRPr lang="en-US"/>
        </a:p>
      </dgm:t>
    </dgm:pt>
    <dgm:pt modelId="{0FCB4C49-49F8-4D4D-ADF7-28E5D8767562}" type="sibTrans" cxnId="{61E7FC70-5BE0-4163-85C4-0F710FBA8CD0}">
      <dgm:prSet/>
      <dgm:spPr/>
      <dgm:t>
        <a:bodyPr/>
        <a:lstStyle/>
        <a:p>
          <a:endParaRPr lang="en-US"/>
        </a:p>
      </dgm:t>
    </dgm:pt>
    <dgm:pt modelId="{2881D350-0A57-470D-8382-6DB8A2F98105}">
      <dgm:prSet/>
      <dgm:spPr/>
      <dgm:t>
        <a:bodyPr/>
        <a:lstStyle/>
        <a:p>
          <a:r>
            <a:rPr lang="fr-FR"/>
            <a:t>Supposons que t = (c + dc )*x est la bonne valeur et y = c*x est la valeur calculée donc</a:t>
          </a:r>
          <a:endParaRPr lang="en-US"/>
        </a:p>
      </dgm:t>
    </dgm:pt>
    <dgm:pt modelId="{BBF13CAF-0487-448A-BBC0-D991C60F3F1B}" type="parTrans" cxnId="{8265B872-437B-42B9-A92D-BC0C66243363}">
      <dgm:prSet/>
      <dgm:spPr/>
      <dgm:t>
        <a:bodyPr/>
        <a:lstStyle/>
        <a:p>
          <a:endParaRPr lang="en-US"/>
        </a:p>
      </dgm:t>
    </dgm:pt>
    <dgm:pt modelId="{D8C85C7F-FB98-41C3-85A8-4603344A85A6}" type="sibTrans" cxnId="{8265B872-437B-42B9-A92D-BC0C66243363}">
      <dgm:prSet/>
      <dgm:spPr/>
      <dgm:t>
        <a:bodyPr/>
        <a:lstStyle/>
        <a:p>
          <a:endParaRPr lang="en-US"/>
        </a:p>
      </dgm:t>
    </dgm:pt>
    <dgm:pt modelId="{07941E77-8F1C-4119-AAD8-B1830387667A}">
      <dgm:prSet/>
      <dgm:spPr/>
      <dgm:t>
        <a:bodyPr/>
        <a:lstStyle/>
        <a:p>
          <a:r>
            <a:rPr lang="fr-FR" dirty="0"/>
            <a:t>E = </a:t>
          </a:r>
          <a:r>
            <a:rPr lang="fr-FR" dirty="0" err="1"/>
            <a:t>t</a:t>
          </a:r>
          <a:r>
            <a:rPr lang="fr-FR" dirty="0"/>
            <a:t> – y</a:t>
          </a:r>
          <a:endParaRPr lang="en-US" dirty="0"/>
        </a:p>
      </dgm:t>
    </dgm:pt>
    <dgm:pt modelId="{A2530FB4-BF3E-4548-8A8C-80F64F882930}" type="parTrans" cxnId="{154A89B9-3CBE-4661-8F70-CB7A3EFE53EC}">
      <dgm:prSet/>
      <dgm:spPr/>
      <dgm:t>
        <a:bodyPr/>
        <a:lstStyle/>
        <a:p>
          <a:endParaRPr lang="en-US"/>
        </a:p>
      </dgm:t>
    </dgm:pt>
    <dgm:pt modelId="{BD2DFB24-153F-44EE-8813-57A70C4F09CA}" type="sibTrans" cxnId="{154A89B9-3CBE-4661-8F70-CB7A3EFE53EC}">
      <dgm:prSet/>
      <dgm:spPr/>
      <dgm:t>
        <a:bodyPr/>
        <a:lstStyle/>
        <a:p>
          <a:endParaRPr lang="en-US"/>
        </a:p>
      </dgm:t>
    </dgm:pt>
    <dgm:pt modelId="{66ADCD55-4E4D-412E-98CE-B65B93654AD5}">
      <dgm:prSet/>
      <dgm:spPr/>
      <dgm:t>
        <a:bodyPr/>
        <a:lstStyle/>
        <a:p>
          <a:r>
            <a:rPr lang="fr-FR" dirty="0"/>
            <a:t>E = (c +dc)*x – c*x</a:t>
          </a:r>
          <a:endParaRPr lang="en-US" dirty="0"/>
        </a:p>
      </dgm:t>
    </dgm:pt>
    <dgm:pt modelId="{7D33C8A4-1BCE-4EAD-9EE9-5874F4BD4427}" type="parTrans" cxnId="{D6864573-55AB-42D1-B10C-69BADFEE76EA}">
      <dgm:prSet/>
      <dgm:spPr/>
      <dgm:t>
        <a:bodyPr/>
        <a:lstStyle/>
        <a:p>
          <a:endParaRPr lang="en-US"/>
        </a:p>
      </dgm:t>
    </dgm:pt>
    <dgm:pt modelId="{20A3CD76-F3EF-4D55-B77E-0DA1DB1695EF}" type="sibTrans" cxnId="{D6864573-55AB-42D1-B10C-69BADFEE76EA}">
      <dgm:prSet/>
      <dgm:spPr/>
      <dgm:t>
        <a:bodyPr/>
        <a:lstStyle/>
        <a:p>
          <a:endParaRPr lang="en-US"/>
        </a:p>
      </dgm:t>
    </dgm:pt>
    <dgm:pt modelId="{F62104BA-4D3A-4CDC-A926-7569D4C1CF12}">
      <dgm:prSet/>
      <dgm:spPr/>
      <dgm:t>
        <a:bodyPr/>
        <a:lstStyle/>
        <a:p>
          <a:r>
            <a:rPr lang="fr-FR" dirty="0"/>
            <a:t>E = dc * x</a:t>
          </a:r>
          <a:endParaRPr lang="en-US" dirty="0"/>
        </a:p>
      </dgm:t>
    </dgm:pt>
    <dgm:pt modelId="{7D22D7D2-02FD-44E7-A14A-4DA72E93FA53}" type="parTrans" cxnId="{A929DF46-00D3-49D5-BE50-D571614BAC69}">
      <dgm:prSet/>
      <dgm:spPr/>
      <dgm:t>
        <a:bodyPr/>
        <a:lstStyle/>
        <a:p>
          <a:endParaRPr lang="en-US"/>
        </a:p>
      </dgm:t>
    </dgm:pt>
    <dgm:pt modelId="{AD1ED0AC-6EB4-4502-A124-D476FEDD6C38}" type="sibTrans" cxnId="{A929DF46-00D3-49D5-BE50-D571614BAC69}">
      <dgm:prSet/>
      <dgm:spPr/>
      <dgm:t>
        <a:bodyPr/>
        <a:lstStyle/>
        <a:p>
          <a:endParaRPr lang="en-US"/>
        </a:p>
      </dgm:t>
    </dgm:pt>
    <dgm:pt modelId="{D93D4574-7427-49E1-AA7B-0FBE7E5951E7}">
      <dgm:prSet/>
      <dgm:spPr/>
      <dgm:t>
        <a:bodyPr/>
        <a:lstStyle/>
        <a:p>
          <a:r>
            <a:rPr lang="fr-FR"/>
            <a:t>Donc dc = E / x</a:t>
          </a:r>
          <a:endParaRPr lang="en-US"/>
        </a:p>
      </dgm:t>
    </dgm:pt>
    <dgm:pt modelId="{DB659219-1FAD-4C66-AB14-70230EF97054}" type="parTrans" cxnId="{BF1953A4-DD39-45ED-99C9-801108F68392}">
      <dgm:prSet/>
      <dgm:spPr/>
      <dgm:t>
        <a:bodyPr/>
        <a:lstStyle/>
        <a:p>
          <a:endParaRPr lang="en-US"/>
        </a:p>
      </dgm:t>
    </dgm:pt>
    <dgm:pt modelId="{B70F9D25-D710-478A-A421-3FC8B16F56DD}" type="sibTrans" cxnId="{BF1953A4-DD39-45ED-99C9-801108F68392}">
      <dgm:prSet/>
      <dgm:spPr/>
      <dgm:t>
        <a:bodyPr/>
        <a:lstStyle/>
        <a:p>
          <a:endParaRPr lang="en-US"/>
        </a:p>
      </dgm:t>
    </dgm:pt>
    <dgm:pt modelId="{A2D55663-0154-4F0E-9369-13A2878F84DE}">
      <dgm:prSet/>
      <dgm:spPr/>
      <dgm:t>
        <a:bodyPr/>
        <a:lstStyle/>
        <a:p>
          <a:r>
            <a:rPr lang="fr-FR"/>
            <a:t>Application au scenario 4:   dc = 1.137/100= 0.01137</a:t>
          </a:r>
          <a:endParaRPr lang="en-US"/>
        </a:p>
      </dgm:t>
    </dgm:pt>
    <dgm:pt modelId="{DE33FF0D-B29E-4085-BCC3-112F619DAC1B}" type="parTrans" cxnId="{E949C6E8-C6D8-4473-9FB5-2E058F753EBC}">
      <dgm:prSet/>
      <dgm:spPr/>
      <dgm:t>
        <a:bodyPr/>
        <a:lstStyle/>
        <a:p>
          <a:endParaRPr lang="en-US"/>
        </a:p>
      </dgm:t>
    </dgm:pt>
    <dgm:pt modelId="{A337E52B-1C15-43A0-BDB7-C8D8833C6425}" type="sibTrans" cxnId="{E949C6E8-C6D8-4473-9FB5-2E058F753EBC}">
      <dgm:prSet/>
      <dgm:spPr/>
      <dgm:t>
        <a:bodyPr/>
        <a:lstStyle/>
        <a:p>
          <a:endParaRPr lang="en-US"/>
        </a:p>
      </dgm:t>
    </dgm:pt>
    <dgm:pt modelId="{8AA8B211-CB08-B949-B136-2C2B48C15F39}" type="pres">
      <dgm:prSet presAssocID="{279827FE-299A-4815-9FBB-D27676035BDF}" presName="linear" presStyleCnt="0">
        <dgm:presLayoutVars>
          <dgm:animLvl val="lvl"/>
          <dgm:resizeHandles val="exact"/>
        </dgm:presLayoutVars>
      </dgm:prSet>
      <dgm:spPr/>
    </dgm:pt>
    <dgm:pt modelId="{DD351D49-B48A-F24E-8ED2-6581FE361FFA}" type="pres">
      <dgm:prSet presAssocID="{8998AC8F-8D82-4192-A5D3-72C0577A2A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433E6-6322-9544-9553-C9F1D0BCD7E3}" type="pres">
      <dgm:prSet presAssocID="{0FCB4C49-49F8-4D4D-ADF7-28E5D8767562}" presName="spacer" presStyleCnt="0"/>
      <dgm:spPr/>
    </dgm:pt>
    <dgm:pt modelId="{089BD6FF-D98A-7146-B94E-DD9689E8B928}" type="pres">
      <dgm:prSet presAssocID="{2881D350-0A57-470D-8382-6DB8A2F981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39177F-AA57-7F42-B85E-41C621B843FE}" type="pres">
      <dgm:prSet presAssocID="{2881D350-0A57-470D-8382-6DB8A2F98105}" presName="childText" presStyleLbl="revTx" presStyleIdx="0" presStyleCnt="1">
        <dgm:presLayoutVars>
          <dgm:bulletEnabled val="1"/>
        </dgm:presLayoutVars>
      </dgm:prSet>
      <dgm:spPr/>
    </dgm:pt>
    <dgm:pt modelId="{A354B465-048C-1644-B0CD-1383CAEAC977}" type="pres">
      <dgm:prSet presAssocID="{D93D4574-7427-49E1-AA7B-0FBE7E5951E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02281C3-8345-114A-B539-AB513608032B}" type="pres">
      <dgm:prSet presAssocID="{B70F9D25-D710-478A-A421-3FC8B16F56DD}" presName="spacer" presStyleCnt="0"/>
      <dgm:spPr/>
    </dgm:pt>
    <dgm:pt modelId="{A67F9B29-0854-574D-9BE0-08BF8834EF55}" type="pres">
      <dgm:prSet presAssocID="{A2D55663-0154-4F0E-9369-13A2878F84D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B7B0400-664B-5247-94C0-87E59A907685}" type="presOf" srcId="{A2D55663-0154-4F0E-9369-13A2878F84DE}" destId="{A67F9B29-0854-574D-9BE0-08BF8834EF55}" srcOrd="0" destOrd="0" presId="urn:microsoft.com/office/officeart/2005/8/layout/vList2"/>
    <dgm:cxn modelId="{5702EA03-5451-C742-897E-12F71B2B5590}" type="presOf" srcId="{2881D350-0A57-470D-8382-6DB8A2F98105}" destId="{089BD6FF-D98A-7146-B94E-DD9689E8B928}" srcOrd="0" destOrd="0" presId="urn:microsoft.com/office/officeart/2005/8/layout/vList2"/>
    <dgm:cxn modelId="{7629BA06-FEE4-7841-A443-3C0F487BAD72}" type="presOf" srcId="{66ADCD55-4E4D-412E-98CE-B65B93654AD5}" destId="{5039177F-AA57-7F42-B85E-41C621B843FE}" srcOrd="0" destOrd="1" presId="urn:microsoft.com/office/officeart/2005/8/layout/vList2"/>
    <dgm:cxn modelId="{5084DF36-0791-724B-A6DC-C25B6E6C4390}" type="presOf" srcId="{F62104BA-4D3A-4CDC-A926-7569D4C1CF12}" destId="{5039177F-AA57-7F42-B85E-41C621B843FE}" srcOrd="0" destOrd="2" presId="urn:microsoft.com/office/officeart/2005/8/layout/vList2"/>
    <dgm:cxn modelId="{A929DF46-00D3-49D5-BE50-D571614BAC69}" srcId="{2881D350-0A57-470D-8382-6DB8A2F98105}" destId="{F62104BA-4D3A-4CDC-A926-7569D4C1CF12}" srcOrd="2" destOrd="0" parTransId="{7D22D7D2-02FD-44E7-A14A-4DA72E93FA53}" sibTransId="{AD1ED0AC-6EB4-4502-A124-D476FEDD6C38}"/>
    <dgm:cxn modelId="{493B0962-226D-5245-AC1A-2F17B605E9C5}" type="presOf" srcId="{07941E77-8F1C-4119-AAD8-B1830387667A}" destId="{5039177F-AA57-7F42-B85E-41C621B843FE}" srcOrd="0" destOrd="0" presId="urn:microsoft.com/office/officeart/2005/8/layout/vList2"/>
    <dgm:cxn modelId="{61E7FC70-5BE0-4163-85C4-0F710FBA8CD0}" srcId="{279827FE-299A-4815-9FBB-D27676035BDF}" destId="{8998AC8F-8D82-4192-A5D3-72C0577A2AA7}" srcOrd="0" destOrd="0" parTransId="{41209E3D-7BBF-404D-9833-43646F8EF4C2}" sibTransId="{0FCB4C49-49F8-4D4D-ADF7-28E5D8767562}"/>
    <dgm:cxn modelId="{8265B872-437B-42B9-A92D-BC0C66243363}" srcId="{279827FE-299A-4815-9FBB-D27676035BDF}" destId="{2881D350-0A57-470D-8382-6DB8A2F98105}" srcOrd="1" destOrd="0" parTransId="{BBF13CAF-0487-448A-BBC0-D991C60F3F1B}" sibTransId="{D8C85C7F-FB98-41C3-85A8-4603344A85A6}"/>
    <dgm:cxn modelId="{D6864573-55AB-42D1-B10C-69BADFEE76EA}" srcId="{2881D350-0A57-470D-8382-6DB8A2F98105}" destId="{66ADCD55-4E4D-412E-98CE-B65B93654AD5}" srcOrd="1" destOrd="0" parTransId="{7D33C8A4-1BCE-4EAD-9EE9-5874F4BD4427}" sibTransId="{20A3CD76-F3EF-4D55-B77E-0DA1DB1695EF}"/>
    <dgm:cxn modelId="{82ACDB9D-28AB-004C-95E2-DEC196C488D3}" type="presOf" srcId="{8998AC8F-8D82-4192-A5D3-72C0577A2AA7}" destId="{DD351D49-B48A-F24E-8ED2-6581FE361FFA}" srcOrd="0" destOrd="0" presId="urn:microsoft.com/office/officeart/2005/8/layout/vList2"/>
    <dgm:cxn modelId="{BF1953A4-DD39-45ED-99C9-801108F68392}" srcId="{279827FE-299A-4815-9FBB-D27676035BDF}" destId="{D93D4574-7427-49E1-AA7B-0FBE7E5951E7}" srcOrd="2" destOrd="0" parTransId="{DB659219-1FAD-4C66-AB14-70230EF97054}" sibTransId="{B70F9D25-D710-478A-A421-3FC8B16F56DD}"/>
    <dgm:cxn modelId="{2C7C7FB2-0EAD-544E-93EC-20BC86FFCA2F}" type="presOf" srcId="{D93D4574-7427-49E1-AA7B-0FBE7E5951E7}" destId="{A354B465-048C-1644-B0CD-1383CAEAC977}" srcOrd="0" destOrd="0" presId="urn:microsoft.com/office/officeart/2005/8/layout/vList2"/>
    <dgm:cxn modelId="{154A89B9-3CBE-4661-8F70-CB7A3EFE53EC}" srcId="{2881D350-0A57-470D-8382-6DB8A2F98105}" destId="{07941E77-8F1C-4119-AAD8-B1830387667A}" srcOrd="0" destOrd="0" parTransId="{A2530FB4-BF3E-4548-8A8C-80F64F882930}" sibTransId="{BD2DFB24-153F-44EE-8813-57A70C4F09CA}"/>
    <dgm:cxn modelId="{2DEDA1E6-A891-E543-89DC-6F91B1575AA2}" type="presOf" srcId="{279827FE-299A-4815-9FBB-D27676035BDF}" destId="{8AA8B211-CB08-B949-B136-2C2B48C15F39}" srcOrd="0" destOrd="0" presId="urn:microsoft.com/office/officeart/2005/8/layout/vList2"/>
    <dgm:cxn modelId="{E949C6E8-C6D8-4473-9FB5-2E058F753EBC}" srcId="{279827FE-299A-4815-9FBB-D27676035BDF}" destId="{A2D55663-0154-4F0E-9369-13A2878F84DE}" srcOrd="3" destOrd="0" parTransId="{DE33FF0D-B29E-4085-BCC3-112F619DAC1B}" sibTransId="{A337E52B-1C15-43A0-BDB7-C8D8833C6425}"/>
    <dgm:cxn modelId="{AFA982C5-490B-4944-BBC4-E99672BD64CB}" type="presParOf" srcId="{8AA8B211-CB08-B949-B136-2C2B48C15F39}" destId="{DD351D49-B48A-F24E-8ED2-6581FE361FFA}" srcOrd="0" destOrd="0" presId="urn:microsoft.com/office/officeart/2005/8/layout/vList2"/>
    <dgm:cxn modelId="{7CAE6CFA-FD89-0B4D-871C-D1B7BC1D0E28}" type="presParOf" srcId="{8AA8B211-CB08-B949-B136-2C2B48C15F39}" destId="{739433E6-6322-9544-9553-C9F1D0BCD7E3}" srcOrd="1" destOrd="0" presId="urn:microsoft.com/office/officeart/2005/8/layout/vList2"/>
    <dgm:cxn modelId="{EDF4D0AB-4310-F44E-B703-6758CF6F9FE1}" type="presParOf" srcId="{8AA8B211-CB08-B949-B136-2C2B48C15F39}" destId="{089BD6FF-D98A-7146-B94E-DD9689E8B928}" srcOrd="2" destOrd="0" presId="urn:microsoft.com/office/officeart/2005/8/layout/vList2"/>
    <dgm:cxn modelId="{F4A7CFBD-C594-0D44-B761-CB3D2D229704}" type="presParOf" srcId="{8AA8B211-CB08-B949-B136-2C2B48C15F39}" destId="{5039177F-AA57-7F42-B85E-41C621B843FE}" srcOrd="3" destOrd="0" presId="urn:microsoft.com/office/officeart/2005/8/layout/vList2"/>
    <dgm:cxn modelId="{9D9EED87-2CD9-F146-9F3B-48F4B1A90AFC}" type="presParOf" srcId="{8AA8B211-CB08-B949-B136-2C2B48C15F39}" destId="{A354B465-048C-1644-B0CD-1383CAEAC977}" srcOrd="4" destOrd="0" presId="urn:microsoft.com/office/officeart/2005/8/layout/vList2"/>
    <dgm:cxn modelId="{09DB57C7-BE38-3D4D-935B-57BC54E2265F}" type="presParOf" srcId="{8AA8B211-CB08-B949-B136-2C2B48C15F39}" destId="{202281C3-8345-114A-B539-AB513608032B}" srcOrd="5" destOrd="0" presId="urn:microsoft.com/office/officeart/2005/8/layout/vList2"/>
    <dgm:cxn modelId="{64814ED7-211D-6341-9D17-FEAF2E5EC90F}" type="presParOf" srcId="{8AA8B211-CB08-B949-B136-2C2B48C15F39}" destId="{A67F9B29-0854-574D-9BE0-08BF8834EF5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E5AB70-7DBD-40B5-86F8-38A788AA98A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9AC7C6C-ADCC-4A1B-B535-D06A3F731D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Algorithmes essayant d’imiter le fonctionnement des neurones dans le cerveau</a:t>
          </a:r>
          <a:endParaRPr lang="en-US"/>
        </a:p>
      </dgm:t>
    </dgm:pt>
    <dgm:pt modelId="{F7DF7EF8-67CE-4B42-826A-9F5D3ED7A47C}" type="parTrans" cxnId="{88996B24-811F-4CBA-9E77-7B8B8C495E4D}">
      <dgm:prSet/>
      <dgm:spPr/>
      <dgm:t>
        <a:bodyPr/>
        <a:lstStyle/>
        <a:p>
          <a:endParaRPr lang="en-US"/>
        </a:p>
      </dgm:t>
    </dgm:pt>
    <dgm:pt modelId="{00B50D42-22B8-4E81-9D25-1936D1885712}" type="sibTrans" cxnId="{88996B24-811F-4CBA-9E77-7B8B8C495E4D}">
      <dgm:prSet/>
      <dgm:spPr/>
      <dgm:t>
        <a:bodyPr/>
        <a:lstStyle/>
        <a:p>
          <a:endParaRPr lang="en-US"/>
        </a:p>
      </dgm:t>
    </dgm:pt>
    <dgm:pt modelId="{457EC66E-CFEE-4B63-8E01-203B824A92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Largement utilisé dans les années 80 et début des années 90;</a:t>
          </a:r>
          <a:endParaRPr lang="en-US"/>
        </a:p>
      </dgm:t>
    </dgm:pt>
    <dgm:pt modelId="{F9D26D27-F391-4156-9429-D6D4C3974502}" type="parTrans" cxnId="{42A1E356-542C-475B-BCF2-A5B2B0B897FD}">
      <dgm:prSet/>
      <dgm:spPr/>
      <dgm:t>
        <a:bodyPr/>
        <a:lstStyle/>
        <a:p>
          <a:endParaRPr lang="en-US"/>
        </a:p>
      </dgm:t>
    </dgm:pt>
    <dgm:pt modelId="{472EE96C-475C-4C1D-AC59-742F9261B898}" type="sibTrans" cxnId="{42A1E356-542C-475B-BCF2-A5B2B0B897FD}">
      <dgm:prSet/>
      <dgm:spPr/>
      <dgm:t>
        <a:bodyPr/>
        <a:lstStyle/>
        <a:p>
          <a:endParaRPr lang="en-US"/>
        </a:p>
      </dgm:t>
    </dgm:pt>
    <dgm:pt modelId="{8D162BE6-45F0-4B33-8532-6FBB738EE2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SN"/>
            <a:t>Résurgence récente: technique de pointe pour de nombreuses applications</a:t>
          </a:r>
          <a:endParaRPr lang="en-US"/>
        </a:p>
      </dgm:t>
    </dgm:pt>
    <dgm:pt modelId="{9CC30593-6A31-4D3B-AEE5-FF45D5FA6603}" type="parTrans" cxnId="{B9C6AB2F-E2D4-48E0-89A3-5195B0D1C171}">
      <dgm:prSet/>
      <dgm:spPr/>
      <dgm:t>
        <a:bodyPr/>
        <a:lstStyle/>
        <a:p>
          <a:endParaRPr lang="en-US"/>
        </a:p>
      </dgm:t>
    </dgm:pt>
    <dgm:pt modelId="{BE18D75D-C207-4ADD-ACE3-4FFC9C875C4F}" type="sibTrans" cxnId="{B9C6AB2F-E2D4-48E0-89A3-5195B0D1C171}">
      <dgm:prSet/>
      <dgm:spPr/>
      <dgm:t>
        <a:bodyPr/>
        <a:lstStyle/>
        <a:p>
          <a:endParaRPr lang="en-US"/>
        </a:p>
      </dgm:t>
    </dgm:pt>
    <dgm:pt modelId="{B72F632B-0B41-4E3C-A3BF-FB60C6634650}" type="pres">
      <dgm:prSet presAssocID="{F2E5AB70-7DBD-40B5-86F8-38A788AA98A8}" presName="root" presStyleCnt="0">
        <dgm:presLayoutVars>
          <dgm:dir/>
          <dgm:resizeHandles val="exact"/>
        </dgm:presLayoutVars>
      </dgm:prSet>
      <dgm:spPr/>
    </dgm:pt>
    <dgm:pt modelId="{471CF244-684D-42E8-A3EF-36152325E713}" type="pres">
      <dgm:prSet presAssocID="{C9AC7C6C-ADCC-4A1B-B535-D06A3F731D1A}" presName="compNode" presStyleCnt="0"/>
      <dgm:spPr/>
    </dgm:pt>
    <dgm:pt modelId="{7EB2EDC4-EBDC-404A-96AD-E4CB54374090}" type="pres">
      <dgm:prSet presAssocID="{C9AC7C6C-ADCC-4A1B-B535-D06A3F731D1A}" presName="iconBgRect" presStyleLbl="bgShp" presStyleIdx="0" presStyleCnt="3"/>
      <dgm:spPr/>
    </dgm:pt>
    <dgm:pt modelId="{8DB3BC4C-A2C0-435A-9167-4F2C8E950F38}" type="pres">
      <dgm:prSet presAssocID="{C9AC7C6C-ADCC-4A1B-B535-D06A3F731D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26FD5FE-F41D-400A-A02C-CC19236AF0EA}" type="pres">
      <dgm:prSet presAssocID="{C9AC7C6C-ADCC-4A1B-B535-D06A3F731D1A}" presName="spaceRect" presStyleCnt="0"/>
      <dgm:spPr/>
    </dgm:pt>
    <dgm:pt modelId="{6BE91F15-CAF9-43FF-93AC-9BD5AC4F4CD9}" type="pres">
      <dgm:prSet presAssocID="{C9AC7C6C-ADCC-4A1B-B535-D06A3F731D1A}" presName="textRect" presStyleLbl="revTx" presStyleIdx="0" presStyleCnt="3">
        <dgm:presLayoutVars>
          <dgm:chMax val="1"/>
          <dgm:chPref val="1"/>
        </dgm:presLayoutVars>
      </dgm:prSet>
      <dgm:spPr/>
    </dgm:pt>
    <dgm:pt modelId="{5D247ACE-DE29-4AC1-A578-FD45D288C908}" type="pres">
      <dgm:prSet presAssocID="{00B50D42-22B8-4E81-9D25-1936D1885712}" presName="sibTrans" presStyleCnt="0"/>
      <dgm:spPr/>
    </dgm:pt>
    <dgm:pt modelId="{6B514A19-3823-4718-AF96-5ADECC4503D2}" type="pres">
      <dgm:prSet presAssocID="{457EC66E-CFEE-4B63-8E01-203B824A92A1}" presName="compNode" presStyleCnt="0"/>
      <dgm:spPr/>
    </dgm:pt>
    <dgm:pt modelId="{557690C8-F127-4AA6-848E-B826538357BE}" type="pres">
      <dgm:prSet presAssocID="{457EC66E-CFEE-4B63-8E01-203B824A92A1}" presName="iconBgRect" presStyleLbl="bgShp" presStyleIdx="1" presStyleCnt="3"/>
      <dgm:spPr/>
    </dgm:pt>
    <dgm:pt modelId="{DFDA7CAF-5930-4782-B10F-2EBE53E19ADA}" type="pres">
      <dgm:prSet presAssocID="{457EC66E-CFEE-4B63-8E01-203B824A92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A32B2222-200C-4FF2-8790-FF7A48EE2310}" type="pres">
      <dgm:prSet presAssocID="{457EC66E-CFEE-4B63-8E01-203B824A92A1}" presName="spaceRect" presStyleCnt="0"/>
      <dgm:spPr/>
    </dgm:pt>
    <dgm:pt modelId="{52689F1A-523C-4055-8E9D-2134D0077BB3}" type="pres">
      <dgm:prSet presAssocID="{457EC66E-CFEE-4B63-8E01-203B824A92A1}" presName="textRect" presStyleLbl="revTx" presStyleIdx="1" presStyleCnt="3">
        <dgm:presLayoutVars>
          <dgm:chMax val="1"/>
          <dgm:chPref val="1"/>
        </dgm:presLayoutVars>
      </dgm:prSet>
      <dgm:spPr/>
    </dgm:pt>
    <dgm:pt modelId="{D646EE6D-A2E5-43B1-A87F-4B6B0C56BA30}" type="pres">
      <dgm:prSet presAssocID="{472EE96C-475C-4C1D-AC59-742F9261B898}" presName="sibTrans" presStyleCnt="0"/>
      <dgm:spPr/>
    </dgm:pt>
    <dgm:pt modelId="{BC0806E4-48A8-4627-AE93-2C2BDAB7AB19}" type="pres">
      <dgm:prSet presAssocID="{8D162BE6-45F0-4B33-8532-6FBB738EE2A8}" presName="compNode" presStyleCnt="0"/>
      <dgm:spPr/>
    </dgm:pt>
    <dgm:pt modelId="{1A8B9266-30F3-4D69-BED5-01900B50E8D8}" type="pres">
      <dgm:prSet presAssocID="{8D162BE6-45F0-4B33-8532-6FBB738EE2A8}" presName="iconBgRect" presStyleLbl="bgShp" presStyleIdx="2" presStyleCnt="3"/>
      <dgm:spPr/>
    </dgm:pt>
    <dgm:pt modelId="{E4D976CE-CD4A-4A96-80E8-0FC8BBDEC45B}" type="pres">
      <dgm:prSet presAssocID="{8D162BE6-45F0-4B33-8532-6FBB738EE2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B4E2766-F3A4-4617-B8D7-09C1E9322844}" type="pres">
      <dgm:prSet presAssocID="{8D162BE6-45F0-4B33-8532-6FBB738EE2A8}" presName="spaceRect" presStyleCnt="0"/>
      <dgm:spPr/>
    </dgm:pt>
    <dgm:pt modelId="{587049B3-9791-40FB-8121-DA81EC1FDECE}" type="pres">
      <dgm:prSet presAssocID="{8D162BE6-45F0-4B33-8532-6FBB738EE2A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5B740D-E8AB-674C-BA20-F6D6614FE515}" type="presOf" srcId="{F2E5AB70-7DBD-40B5-86F8-38A788AA98A8}" destId="{B72F632B-0B41-4E3C-A3BF-FB60C6634650}" srcOrd="0" destOrd="0" presId="urn:microsoft.com/office/officeart/2018/5/layout/IconCircleLabelList"/>
    <dgm:cxn modelId="{88996B24-811F-4CBA-9E77-7B8B8C495E4D}" srcId="{F2E5AB70-7DBD-40B5-86F8-38A788AA98A8}" destId="{C9AC7C6C-ADCC-4A1B-B535-D06A3F731D1A}" srcOrd="0" destOrd="0" parTransId="{F7DF7EF8-67CE-4B42-826A-9F5D3ED7A47C}" sibTransId="{00B50D42-22B8-4E81-9D25-1936D1885712}"/>
    <dgm:cxn modelId="{B9C6AB2F-E2D4-48E0-89A3-5195B0D1C171}" srcId="{F2E5AB70-7DBD-40B5-86F8-38A788AA98A8}" destId="{8D162BE6-45F0-4B33-8532-6FBB738EE2A8}" srcOrd="2" destOrd="0" parTransId="{9CC30593-6A31-4D3B-AEE5-FF45D5FA6603}" sibTransId="{BE18D75D-C207-4ADD-ACE3-4FFC9C875C4F}"/>
    <dgm:cxn modelId="{42A1E356-542C-475B-BCF2-A5B2B0B897FD}" srcId="{F2E5AB70-7DBD-40B5-86F8-38A788AA98A8}" destId="{457EC66E-CFEE-4B63-8E01-203B824A92A1}" srcOrd="1" destOrd="0" parTransId="{F9D26D27-F391-4156-9429-D6D4C3974502}" sibTransId="{472EE96C-475C-4C1D-AC59-742F9261B898}"/>
    <dgm:cxn modelId="{BFFE0BAD-929F-4743-9C46-0E211795D090}" type="presOf" srcId="{8D162BE6-45F0-4B33-8532-6FBB738EE2A8}" destId="{587049B3-9791-40FB-8121-DA81EC1FDECE}" srcOrd="0" destOrd="0" presId="urn:microsoft.com/office/officeart/2018/5/layout/IconCircleLabelList"/>
    <dgm:cxn modelId="{CCDCC6AD-3279-8D4D-9F21-15F288C1E216}" type="presOf" srcId="{C9AC7C6C-ADCC-4A1B-B535-D06A3F731D1A}" destId="{6BE91F15-CAF9-43FF-93AC-9BD5AC4F4CD9}" srcOrd="0" destOrd="0" presId="urn:microsoft.com/office/officeart/2018/5/layout/IconCircleLabelList"/>
    <dgm:cxn modelId="{5EBF5EEA-5870-6F4F-B9C9-39A377799B7B}" type="presOf" srcId="{457EC66E-CFEE-4B63-8E01-203B824A92A1}" destId="{52689F1A-523C-4055-8E9D-2134D0077BB3}" srcOrd="0" destOrd="0" presId="urn:microsoft.com/office/officeart/2018/5/layout/IconCircleLabelList"/>
    <dgm:cxn modelId="{2B0E1522-FB51-4C4D-9A63-4B7CE3EB95E2}" type="presParOf" srcId="{B72F632B-0B41-4E3C-A3BF-FB60C6634650}" destId="{471CF244-684D-42E8-A3EF-36152325E713}" srcOrd="0" destOrd="0" presId="urn:microsoft.com/office/officeart/2018/5/layout/IconCircleLabelList"/>
    <dgm:cxn modelId="{2E2D3F52-6220-3845-A444-7DDB2A959839}" type="presParOf" srcId="{471CF244-684D-42E8-A3EF-36152325E713}" destId="{7EB2EDC4-EBDC-404A-96AD-E4CB54374090}" srcOrd="0" destOrd="0" presId="urn:microsoft.com/office/officeart/2018/5/layout/IconCircleLabelList"/>
    <dgm:cxn modelId="{2F47EA99-DDBE-7045-B949-EDF374E1AC03}" type="presParOf" srcId="{471CF244-684D-42E8-A3EF-36152325E713}" destId="{8DB3BC4C-A2C0-435A-9167-4F2C8E950F38}" srcOrd="1" destOrd="0" presId="urn:microsoft.com/office/officeart/2018/5/layout/IconCircleLabelList"/>
    <dgm:cxn modelId="{20AC2FAC-87D9-754F-AF97-6054CD2EC81D}" type="presParOf" srcId="{471CF244-684D-42E8-A3EF-36152325E713}" destId="{D26FD5FE-F41D-400A-A02C-CC19236AF0EA}" srcOrd="2" destOrd="0" presId="urn:microsoft.com/office/officeart/2018/5/layout/IconCircleLabelList"/>
    <dgm:cxn modelId="{0B143FA6-86DB-A54C-91AB-81A2DF4E3704}" type="presParOf" srcId="{471CF244-684D-42E8-A3EF-36152325E713}" destId="{6BE91F15-CAF9-43FF-93AC-9BD5AC4F4CD9}" srcOrd="3" destOrd="0" presId="urn:microsoft.com/office/officeart/2018/5/layout/IconCircleLabelList"/>
    <dgm:cxn modelId="{41A04EAC-498E-DE42-8C9B-A58091C39287}" type="presParOf" srcId="{B72F632B-0B41-4E3C-A3BF-FB60C6634650}" destId="{5D247ACE-DE29-4AC1-A578-FD45D288C908}" srcOrd="1" destOrd="0" presId="urn:microsoft.com/office/officeart/2018/5/layout/IconCircleLabelList"/>
    <dgm:cxn modelId="{EAB4583A-7692-174D-9236-28C72ED5696D}" type="presParOf" srcId="{B72F632B-0B41-4E3C-A3BF-FB60C6634650}" destId="{6B514A19-3823-4718-AF96-5ADECC4503D2}" srcOrd="2" destOrd="0" presId="urn:microsoft.com/office/officeart/2018/5/layout/IconCircleLabelList"/>
    <dgm:cxn modelId="{E8D3785F-06E3-734C-9415-2BF34E7FE66A}" type="presParOf" srcId="{6B514A19-3823-4718-AF96-5ADECC4503D2}" destId="{557690C8-F127-4AA6-848E-B826538357BE}" srcOrd="0" destOrd="0" presId="urn:microsoft.com/office/officeart/2018/5/layout/IconCircleLabelList"/>
    <dgm:cxn modelId="{89712C3F-74B6-BF43-A0B9-D278A1E12C8A}" type="presParOf" srcId="{6B514A19-3823-4718-AF96-5ADECC4503D2}" destId="{DFDA7CAF-5930-4782-B10F-2EBE53E19ADA}" srcOrd="1" destOrd="0" presId="urn:microsoft.com/office/officeart/2018/5/layout/IconCircleLabelList"/>
    <dgm:cxn modelId="{9230A540-32E8-0842-861A-A0D1EAEE0F48}" type="presParOf" srcId="{6B514A19-3823-4718-AF96-5ADECC4503D2}" destId="{A32B2222-200C-4FF2-8790-FF7A48EE2310}" srcOrd="2" destOrd="0" presId="urn:microsoft.com/office/officeart/2018/5/layout/IconCircleLabelList"/>
    <dgm:cxn modelId="{09C71A32-38F9-0A47-BB2F-A2372956A0EC}" type="presParOf" srcId="{6B514A19-3823-4718-AF96-5ADECC4503D2}" destId="{52689F1A-523C-4055-8E9D-2134D0077BB3}" srcOrd="3" destOrd="0" presId="urn:microsoft.com/office/officeart/2018/5/layout/IconCircleLabelList"/>
    <dgm:cxn modelId="{E8866442-31FA-F648-8D43-128451F21E84}" type="presParOf" srcId="{B72F632B-0B41-4E3C-A3BF-FB60C6634650}" destId="{D646EE6D-A2E5-43B1-A87F-4B6B0C56BA30}" srcOrd="3" destOrd="0" presId="urn:microsoft.com/office/officeart/2018/5/layout/IconCircleLabelList"/>
    <dgm:cxn modelId="{8FA82F2E-8874-C64D-8347-887687D2F764}" type="presParOf" srcId="{B72F632B-0B41-4E3C-A3BF-FB60C6634650}" destId="{BC0806E4-48A8-4627-AE93-2C2BDAB7AB19}" srcOrd="4" destOrd="0" presId="urn:microsoft.com/office/officeart/2018/5/layout/IconCircleLabelList"/>
    <dgm:cxn modelId="{FA061134-0123-E544-B7C3-80B525FC4ECD}" type="presParOf" srcId="{BC0806E4-48A8-4627-AE93-2C2BDAB7AB19}" destId="{1A8B9266-30F3-4D69-BED5-01900B50E8D8}" srcOrd="0" destOrd="0" presId="urn:microsoft.com/office/officeart/2018/5/layout/IconCircleLabelList"/>
    <dgm:cxn modelId="{FA683EA3-EBB2-4B4C-B958-3FFF63F010A4}" type="presParOf" srcId="{BC0806E4-48A8-4627-AE93-2C2BDAB7AB19}" destId="{E4D976CE-CD4A-4A96-80E8-0FC8BBDEC45B}" srcOrd="1" destOrd="0" presId="urn:microsoft.com/office/officeart/2018/5/layout/IconCircleLabelList"/>
    <dgm:cxn modelId="{AFD6BF8A-F57B-714C-91F7-DB3944C88F39}" type="presParOf" srcId="{BC0806E4-48A8-4627-AE93-2C2BDAB7AB19}" destId="{9B4E2766-F3A4-4617-B8D7-09C1E9322844}" srcOrd="2" destOrd="0" presId="urn:microsoft.com/office/officeart/2018/5/layout/IconCircleLabelList"/>
    <dgm:cxn modelId="{48D17E83-A4E6-AA46-A1E4-E18FA196BCD8}" type="presParOf" srcId="{BC0806E4-48A8-4627-AE93-2C2BDAB7AB19}" destId="{587049B3-9791-40FB-8121-DA81EC1FDEC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91624D-5693-4F77-8C83-2D18A06A98A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FBF270-568C-4BC3-864F-2C5A5B6D01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Objectifs</a:t>
          </a:r>
        </a:p>
        <a:p>
          <a:pPr>
            <a:lnSpc>
              <a:spcPct val="100000"/>
            </a:lnSpc>
            <a:defRPr b="1"/>
          </a:pPr>
          <a:r>
            <a:rPr lang="fr-FR" dirty="0"/>
            <a:t> Calculer et mettre à jour les poids à partir d’un fichier de données</a:t>
          </a:r>
        </a:p>
      </dgm:t>
    </dgm:pt>
    <dgm:pt modelId="{5F7FC9E6-F839-4BF9-B0DA-19E52DF0465F}" type="parTrans" cxnId="{3F038667-2B32-432B-8216-AD178E55D677}">
      <dgm:prSet/>
      <dgm:spPr/>
      <dgm:t>
        <a:bodyPr/>
        <a:lstStyle/>
        <a:p>
          <a:endParaRPr lang="en-US"/>
        </a:p>
      </dgm:t>
    </dgm:pt>
    <dgm:pt modelId="{46D66DEA-45A9-4752-8450-8592C05C6B7C}" type="sibTrans" cxnId="{3F038667-2B32-432B-8216-AD178E55D677}">
      <dgm:prSet/>
      <dgm:spPr/>
      <dgm:t>
        <a:bodyPr/>
        <a:lstStyle/>
        <a:p>
          <a:endParaRPr lang="en-US"/>
        </a:p>
      </dgm:t>
    </dgm:pt>
    <dgm:pt modelId="{7D7DA88F-5BFB-45B9-8521-CFCC431F98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Deux </a:t>
          </a:r>
          <a:r>
            <a:rPr lang="fr-FR" dirty="0" err="1"/>
            <a:t>problémes</a:t>
          </a:r>
          <a:r>
            <a:rPr lang="fr-FR" dirty="0"/>
            <a:t>:</a:t>
          </a:r>
          <a:endParaRPr lang="en-US" dirty="0"/>
        </a:p>
      </dgm:t>
    </dgm:pt>
    <dgm:pt modelId="{36B2DD1F-8D01-4726-9A0B-3A85BE906950}" type="parTrans" cxnId="{487C5259-2652-42B0-AB5D-2E049D66BAF9}">
      <dgm:prSet/>
      <dgm:spPr/>
      <dgm:t>
        <a:bodyPr/>
        <a:lstStyle/>
        <a:p>
          <a:endParaRPr lang="en-US"/>
        </a:p>
      </dgm:t>
    </dgm:pt>
    <dgm:pt modelId="{BF92E2C1-5948-475D-BF27-C4AB6BB5B3A5}" type="sibTrans" cxnId="{487C5259-2652-42B0-AB5D-2E049D66BAF9}">
      <dgm:prSet/>
      <dgm:spPr/>
      <dgm:t>
        <a:bodyPr/>
        <a:lstStyle/>
        <a:p>
          <a:endParaRPr lang="en-US"/>
        </a:p>
      </dgm:t>
    </dgm:pt>
    <dgm:pt modelId="{0AF6B3F4-13EA-4663-B267-CA44ED568498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fr-FR" sz="1600" b="1" dirty="0"/>
            <a:t>PB1: Quelle fonction optimiser ?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fr-FR" sz="1600" dirty="0"/>
            <a:t>      Minimiser l’erreur de prédiction</a:t>
          </a:r>
          <a:endParaRPr lang="en-US" sz="1600" dirty="0"/>
        </a:p>
      </dgm:t>
    </dgm:pt>
    <dgm:pt modelId="{6861C6D8-E695-4CB3-90FC-ED97CBB60C4B}" type="parTrans" cxnId="{0C118CA0-712A-46C0-8A94-8EE66BBE8860}">
      <dgm:prSet/>
      <dgm:spPr/>
      <dgm:t>
        <a:bodyPr/>
        <a:lstStyle/>
        <a:p>
          <a:endParaRPr lang="en-US"/>
        </a:p>
      </dgm:t>
    </dgm:pt>
    <dgm:pt modelId="{790BF878-5322-4A97-9D19-62BF70FA4D76}" type="sibTrans" cxnId="{0C118CA0-712A-46C0-8A94-8EE66BBE8860}">
      <dgm:prSet/>
      <dgm:spPr/>
      <dgm:t>
        <a:bodyPr/>
        <a:lstStyle/>
        <a:p>
          <a:endParaRPr lang="en-US"/>
        </a:p>
      </dgm:t>
    </dgm:pt>
    <dgm:pt modelId="{C3596E70-5124-49DA-80C2-20A272D910BA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fr-FR" sz="1600" b="1" dirty="0"/>
            <a:t>PB2: Comment procéder à cet optimisation ?</a:t>
          </a:r>
          <a:endParaRPr lang="en-US" sz="1600" dirty="0"/>
        </a:p>
      </dgm:t>
    </dgm:pt>
    <dgm:pt modelId="{1A974FE3-488D-4497-8448-86333EC7E5A6}" type="parTrans" cxnId="{581AF040-BE3F-4555-B58D-070AF20787D4}">
      <dgm:prSet/>
      <dgm:spPr/>
      <dgm:t>
        <a:bodyPr/>
        <a:lstStyle/>
        <a:p>
          <a:endParaRPr lang="en-US"/>
        </a:p>
      </dgm:t>
    </dgm:pt>
    <dgm:pt modelId="{E7A8A757-677C-4B4A-AFC2-5E42FE3D8D88}" type="sibTrans" cxnId="{581AF040-BE3F-4555-B58D-070AF20787D4}">
      <dgm:prSet/>
      <dgm:spPr/>
      <dgm:t>
        <a:bodyPr/>
        <a:lstStyle/>
        <a:p>
          <a:endParaRPr lang="en-US"/>
        </a:p>
      </dgm:t>
    </dgm:pt>
    <dgm:pt modelId="{3AF3E7A9-3FF6-455E-A4A7-B926E2330691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600" dirty="0"/>
            <a:t>  </a:t>
          </a:r>
          <a:r>
            <a:rPr lang="en-US" sz="1600" dirty="0" err="1"/>
            <a:t>Appliquer</a:t>
          </a:r>
          <a:r>
            <a:rPr lang="en-US" sz="1600" dirty="0"/>
            <a:t> le </a:t>
          </a:r>
          <a:r>
            <a:rPr lang="en-US" sz="1600" dirty="0" err="1"/>
            <a:t>principe</a:t>
          </a:r>
          <a:r>
            <a:rPr lang="en-US" sz="1600" dirty="0"/>
            <a:t> de </a:t>
          </a:r>
          <a:r>
            <a:rPr lang="en-US" sz="1600" dirty="0" err="1"/>
            <a:t>l’incrémentalité</a:t>
          </a:r>
          <a:endParaRPr lang="en-US" sz="1600" dirty="0"/>
        </a:p>
      </dgm:t>
    </dgm:pt>
    <dgm:pt modelId="{418E10C2-D76F-4E3E-A88C-E4C57C2604B1}" type="parTrans" cxnId="{7B8791F1-2DBC-4722-895F-98A027A34910}">
      <dgm:prSet/>
      <dgm:spPr/>
      <dgm:t>
        <a:bodyPr/>
        <a:lstStyle/>
        <a:p>
          <a:endParaRPr lang="en-US"/>
        </a:p>
      </dgm:t>
    </dgm:pt>
    <dgm:pt modelId="{D37AABA5-EA84-4E42-AC22-CD6E15C4B2AE}" type="sibTrans" cxnId="{7B8791F1-2DBC-4722-895F-98A027A34910}">
      <dgm:prSet/>
      <dgm:spPr/>
      <dgm:t>
        <a:bodyPr/>
        <a:lstStyle/>
        <a:p>
          <a:endParaRPr lang="en-US"/>
        </a:p>
      </dgm:t>
    </dgm:pt>
    <dgm:pt modelId="{ADED888E-23EA-4C96-89D0-1D541F312F90}" type="pres">
      <dgm:prSet presAssocID="{B391624D-5693-4F77-8C83-2D18A06A98A8}" presName="root" presStyleCnt="0">
        <dgm:presLayoutVars>
          <dgm:dir/>
          <dgm:resizeHandles val="exact"/>
        </dgm:presLayoutVars>
      </dgm:prSet>
      <dgm:spPr/>
    </dgm:pt>
    <dgm:pt modelId="{EDED540C-4D36-4024-94DD-99FC384114D1}" type="pres">
      <dgm:prSet presAssocID="{69FBF270-568C-4BC3-864F-2C5A5B6D0178}" presName="compNode" presStyleCnt="0"/>
      <dgm:spPr/>
    </dgm:pt>
    <dgm:pt modelId="{90AB6F5C-E280-4781-98B5-50EF5DFACC5B}" type="pres">
      <dgm:prSet presAssocID="{69FBF270-568C-4BC3-864F-2C5A5B6D01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E9861AA-0EF1-4679-9DA2-06445D7E023C}" type="pres">
      <dgm:prSet presAssocID="{69FBF270-568C-4BC3-864F-2C5A5B6D0178}" presName="iconSpace" presStyleCnt="0"/>
      <dgm:spPr/>
    </dgm:pt>
    <dgm:pt modelId="{027B423C-5CD8-421F-941F-E2A425947B70}" type="pres">
      <dgm:prSet presAssocID="{69FBF270-568C-4BC3-864F-2C5A5B6D0178}" presName="parTx" presStyleLbl="revTx" presStyleIdx="0" presStyleCnt="4">
        <dgm:presLayoutVars>
          <dgm:chMax val="0"/>
          <dgm:chPref val="0"/>
        </dgm:presLayoutVars>
      </dgm:prSet>
      <dgm:spPr/>
    </dgm:pt>
    <dgm:pt modelId="{EA9AE363-3F22-4C8D-923D-1A223E83BA4A}" type="pres">
      <dgm:prSet presAssocID="{69FBF270-568C-4BC3-864F-2C5A5B6D0178}" presName="txSpace" presStyleCnt="0"/>
      <dgm:spPr/>
    </dgm:pt>
    <dgm:pt modelId="{7B14E519-63B9-49E9-8679-65E81A253719}" type="pres">
      <dgm:prSet presAssocID="{69FBF270-568C-4BC3-864F-2C5A5B6D0178}" presName="desTx" presStyleLbl="revTx" presStyleIdx="1" presStyleCnt="4">
        <dgm:presLayoutVars/>
      </dgm:prSet>
      <dgm:spPr/>
    </dgm:pt>
    <dgm:pt modelId="{6EDC5BAC-292D-429A-A37C-6C980A98F117}" type="pres">
      <dgm:prSet presAssocID="{46D66DEA-45A9-4752-8450-8592C05C6B7C}" presName="sibTrans" presStyleCnt="0"/>
      <dgm:spPr/>
    </dgm:pt>
    <dgm:pt modelId="{0EDB2CDD-9B26-43BE-8698-14C5AC9D0D14}" type="pres">
      <dgm:prSet presAssocID="{7D7DA88F-5BFB-45B9-8521-CFCC431F9855}" presName="compNode" presStyleCnt="0"/>
      <dgm:spPr/>
    </dgm:pt>
    <dgm:pt modelId="{A3C1A067-E4AF-4AD4-91F0-0861D01B3C76}" type="pres">
      <dgm:prSet presAssocID="{7D7DA88F-5BFB-45B9-8521-CFCC431F98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6BE6788F-177A-47FA-9DD4-1B5A10889A0B}" type="pres">
      <dgm:prSet presAssocID="{7D7DA88F-5BFB-45B9-8521-CFCC431F9855}" presName="iconSpace" presStyleCnt="0"/>
      <dgm:spPr/>
    </dgm:pt>
    <dgm:pt modelId="{8ECEF759-5FCD-42AB-8EC9-71B59FB28102}" type="pres">
      <dgm:prSet presAssocID="{7D7DA88F-5BFB-45B9-8521-CFCC431F9855}" presName="parTx" presStyleLbl="revTx" presStyleIdx="2" presStyleCnt="4" custLinFactNeighborX="-1382" custLinFactNeighborY="-23958">
        <dgm:presLayoutVars>
          <dgm:chMax val="0"/>
          <dgm:chPref val="0"/>
        </dgm:presLayoutVars>
      </dgm:prSet>
      <dgm:spPr/>
    </dgm:pt>
    <dgm:pt modelId="{3270E9CA-5B1E-4349-BF27-D845C419B601}" type="pres">
      <dgm:prSet presAssocID="{7D7DA88F-5BFB-45B9-8521-CFCC431F9855}" presName="txSpace" presStyleCnt="0"/>
      <dgm:spPr/>
    </dgm:pt>
    <dgm:pt modelId="{A7471083-58E5-4F7C-B38F-D3B2FB727D12}" type="pres">
      <dgm:prSet presAssocID="{7D7DA88F-5BFB-45B9-8521-CFCC431F9855}" presName="desTx" presStyleLbl="revTx" presStyleIdx="3" presStyleCnt="4" custScaleX="125477" custScaleY="226409">
        <dgm:presLayoutVars/>
      </dgm:prSet>
      <dgm:spPr/>
    </dgm:pt>
  </dgm:ptLst>
  <dgm:cxnLst>
    <dgm:cxn modelId="{581AF040-BE3F-4555-B58D-070AF20787D4}" srcId="{7D7DA88F-5BFB-45B9-8521-CFCC431F9855}" destId="{C3596E70-5124-49DA-80C2-20A272D910BA}" srcOrd="1" destOrd="0" parTransId="{1A974FE3-488D-4497-8448-86333EC7E5A6}" sibTransId="{E7A8A757-677C-4B4A-AFC2-5E42FE3D8D88}"/>
    <dgm:cxn modelId="{2814FD4A-3D7A-6944-92B6-FE6190F59E16}" type="presOf" srcId="{B391624D-5693-4F77-8C83-2D18A06A98A8}" destId="{ADED888E-23EA-4C96-89D0-1D541F312F90}" srcOrd="0" destOrd="0" presId="urn:microsoft.com/office/officeart/2018/2/layout/IconLabelDescriptionList"/>
    <dgm:cxn modelId="{D424854F-AFBD-7D48-AEA7-84C1A5760D28}" type="presOf" srcId="{7D7DA88F-5BFB-45B9-8521-CFCC431F9855}" destId="{8ECEF759-5FCD-42AB-8EC9-71B59FB28102}" srcOrd="0" destOrd="0" presId="urn:microsoft.com/office/officeart/2018/2/layout/IconLabelDescriptionList"/>
    <dgm:cxn modelId="{487C5259-2652-42B0-AB5D-2E049D66BAF9}" srcId="{B391624D-5693-4F77-8C83-2D18A06A98A8}" destId="{7D7DA88F-5BFB-45B9-8521-CFCC431F9855}" srcOrd="1" destOrd="0" parTransId="{36B2DD1F-8D01-4726-9A0B-3A85BE906950}" sibTransId="{BF92E2C1-5948-475D-BF27-C4AB6BB5B3A5}"/>
    <dgm:cxn modelId="{3F038667-2B32-432B-8216-AD178E55D677}" srcId="{B391624D-5693-4F77-8C83-2D18A06A98A8}" destId="{69FBF270-568C-4BC3-864F-2C5A5B6D0178}" srcOrd="0" destOrd="0" parTransId="{5F7FC9E6-F839-4BF9-B0DA-19E52DF0465F}" sibTransId="{46D66DEA-45A9-4752-8450-8592C05C6B7C}"/>
    <dgm:cxn modelId="{8F2D767F-F39D-8347-BEEB-3787C9EFECF0}" type="presOf" srcId="{3AF3E7A9-3FF6-455E-A4A7-B926E2330691}" destId="{A7471083-58E5-4F7C-B38F-D3B2FB727D12}" srcOrd="0" destOrd="2" presId="urn:microsoft.com/office/officeart/2018/2/layout/IconLabelDescriptionList"/>
    <dgm:cxn modelId="{0C118CA0-712A-46C0-8A94-8EE66BBE8860}" srcId="{7D7DA88F-5BFB-45B9-8521-CFCC431F9855}" destId="{0AF6B3F4-13EA-4663-B267-CA44ED568498}" srcOrd="0" destOrd="0" parTransId="{6861C6D8-E695-4CB3-90FC-ED97CBB60C4B}" sibTransId="{790BF878-5322-4A97-9D19-62BF70FA4D76}"/>
    <dgm:cxn modelId="{1B6530D1-8098-D64C-85B4-EBCADA7CBE3E}" type="presOf" srcId="{0AF6B3F4-13EA-4663-B267-CA44ED568498}" destId="{A7471083-58E5-4F7C-B38F-D3B2FB727D12}" srcOrd="0" destOrd="0" presId="urn:microsoft.com/office/officeart/2018/2/layout/IconLabelDescriptionList"/>
    <dgm:cxn modelId="{1EA62BD3-BED6-DF4B-BFAD-744E798BCBB4}" type="presOf" srcId="{69FBF270-568C-4BC3-864F-2C5A5B6D0178}" destId="{027B423C-5CD8-421F-941F-E2A425947B70}" srcOrd="0" destOrd="0" presId="urn:microsoft.com/office/officeart/2018/2/layout/IconLabelDescriptionList"/>
    <dgm:cxn modelId="{319457E4-8519-9F4B-9F17-FC2BA1921AEC}" type="presOf" srcId="{C3596E70-5124-49DA-80C2-20A272D910BA}" destId="{A7471083-58E5-4F7C-B38F-D3B2FB727D12}" srcOrd="0" destOrd="1" presId="urn:microsoft.com/office/officeart/2018/2/layout/IconLabelDescriptionList"/>
    <dgm:cxn modelId="{7B8791F1-2DBC-4722-895F-98A027A34910}" srcId="{7D7DA88F-5BFB-45B9-8521-CFCC431F9855}" destId="{3AF3E7A9-3FF6-455E-A4A7-B926E2330691}" srcOrd="2" destOrd="0" parTransId="{418E10C2-D76F-4E3E-A88C-E4C57C2604B1}" sibTransId="{D37AABA5-EA84-4E42-AC22-CD6E15C4B2AE}"/>
    <dgm:cxn modelId="{77644127-6262-3940-9CFB-58B0AC6EB94D}" type="presParOf" srcId="{ADED888E-23EA-4C96-89D0-1D541F312F90}" destId="{EDED540C-4D36-4024-94DD-99FC384114D1}" srcOrd="0" destOrd="0" presId="urn:microsoft.com/office/officeart/2018/2/layout/IconLabelDescriptionList"/>
    <dgm:cxn modelId="{B5EEC546-886A-904F-8B75-990BF933EC10}" type="presParOf" srcId="{EDED540C-4D36-4024-94DD-99FC384114D1}" destId="{90AB6F5C-E280-4781-98B5-50EF5DFACC5B}" srcOrd="0" destOrd="0" presId="urn:microsoft.com/office/officeart/2018/2/layout/IconLabelDescriptionList"/>
    <dgm:cxn modelId="{2DB20B03-350E-1D45-90A4-EDAC834720F8}" type="presParOf" srcId="{EDED540C-4D36-4024-94DD-99FC384114D1}" destId="{8E9861AA-0EF1-4679-9DA2-06445D7E023C}" srcOrd="1" destOrd="0" presId="urn:microsoft.com/office/officeart/2018/2/layout/IconLabelDescriptionList"/>
    <dgm:cxn modelId="{4FAB72E9-5078-A243-A9F9-4C913B7A35D1}" type="presParOf" srcId="{EDED540C-4D36-4024-94DD-99FC384114D1}" destId="{027B423C-5CD8-421F-941F-E2A425947B70}" srcOrd="2" destOrd="0" presId="urn:microsoft.com/office/officeart/2018/2/layout/IconLabelDescriptionList"/>
    <dgm:cxn modelId="{BE12E2A7-788E-1849-9B29-113C4AC4940D}" type="presParOf" srcId="{EDED540C-4D36-4024-94DD-99FC384114D1}" destId="{EA9AE363-3F22-4C8D-923D-1A223E83BA4A}" srcOrd="3" destOrd="0" presId="urn:microsoft.com/office/officeart/2018/2/layout/IconLabelDescriptionList"/>
    <dgm:cxn modelId="{24DF0BF1-864D-FF4E-B66F-9FF62C08D445}" type="presParOf" srcId="{EDED540C-4D36-4024-94DD-99FC384114D1}" destId="{7B14E519-63B9-49E9-8679-65E81A253719}" srcOrd="4" destOrd="0" presId="urn:microsoft.com/office/officeart/2018/2/layout/IconLabelDescriptionList"/>
    <dgm:cxn modelId="{34E3CAF0-39F5-0544-ACA0-0F27A307EB0E}" type="presParOf" srcId="{ADED888E-23EA-4C96-89D0-1D541F312F90}" destId="{6EDC5BAC-292D-429A-A37C-6C980A98F117}" srcOrd="1" destOrd="0" presId="urn:microsoft.com/office/officeart/2018/2/layout/IconLabelDescriptionList"/>
    <dgm:cxn modelId="{73664233-1EC1-9741-9526-5F581D6ECB42}" type="presParOf" srcId="{ADED888E-23EA-4C96-89D0-1D541F312F90}" destId="{0EDB2CDD-9B26-43BE-8698-14C5AC9D0D14}" srcOrd="2" destOrd="0" presId="urn:microsoft.com/office/officeart/2018/2/layout/IconLabelDescriptionList"/>
    <dgm:cxn modelId="{0722F944-7019-1D44-B3A3-14B307F332BC}" type="presParOf" srcId="{0EDB2CDD-9B26-43BE-8698-14C5AC9D0D14}" destId="{A3C1A067-E4AF-4AD4-91F0-0861D01B3C76}" srcOrd="0" destOrd="0" presId="urn:microsoft.com/office/officeart/2018/2/layout/IconLabelDescriptionList"/>
    <dgm:cxn modelId="{A7704B4D-3E47-FE49-A8BC-8931B6247358}" type="presParOf" srcId="{0EDB2CDD-9B26-43BE-8698-14C5AC9D0D14}" destId="{6BE6788F-177A-47FA-9DD4-1B5A10889A0B}" srcOrd="1" destOrd="0" presId="urn:microsoft.com/office/officeart/2018/2/layout/IconLabelDescriptionList"/>
    <dgm:cxn modelId="{47F44CCE-521C-B24B-8FB9-6344F69FDF4F}" type="presParOf" srcId="{0EDB2CDD-9B26-43BE-8698-14C5AC9D0D14}" destId="{8ECEF759-5FCD-42AB-8EC9-71B59FB28102}" srcOrd="2" destOrd="0" presId="urn:microsoft.com/office/officeart/2018/2/layout/IconLabelDescriptionList"/>
    <dgm:cxn modelId="{6128B6A6-06E6-FC4A-A5BD-1F23C415787C}" type="presParOf" srcId="{0EDB2CDD-9B26-43BE-8698-14C5AC9D0D14}" destId="{3270E9CA-5B1E-4349-BF27-D845C419B601}" srcOrd="3" destOrd="0" presId="urn:microsoft.com/office/officeart/2018/2/layout/IconLabelDescriptionList"/>
    <dgm:cxn modelId="{08845F43-12F9-EF42-8CF6-41F74B240766}" type="presParOf" srcId="{0EDB2CDD-9B26-43BE-8698-14C5AC9D0D14}" destId="{A7471083-58E5-4F7C-B38F-D3B2FB727D1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91624D-5693-4F77-8C83-2D18A06A98A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FBF270-568C-4BC3-864F-2C5A5B6D01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Objectifs</a:t>
          </a:r>
        </a:p>
        <a:p>
          <a:pPr>
            <a:lnSpc>
              <a:spcPct val="100000"/>
            </a:lnSpc>
            <a:defRPr b="1"/>
          </a:pPr>
          <a:r>
            <a:rPr lang="fr-FR" dirty="0"/>
            <a:t> Calculer et mettre à jour les poids à partir d’un fichier de données</a:t>
          </a:r>
        </a:p>
      </dgm:t>
    </dgm:pt>
    <dgm:pt modelId="{5F7FC9E6-F839-4BF9-B0DA-19E52DF0465F}" type="parTrans" cxnId="{3F038667-2B32-432B-8216-AD178E55D677}">
      <dgm:prSet/>
      <dgm:spPr/>
      <dgm:t>
        <a:bodyPr/>
        <a:lstStyle/>
        <a:p>
          <a:endParaRPr lang="en-US"/>
        </a:p>
      </dgm:t>
    </dgm:pt>
    <dgm:pt modelId="{46D66DEA-45A9-4752-8450-8592C05C6B7C}" type="sibTrans" cxnId="{3F038667-2B32-432B-8216-AD178E55D677}">
      <dgm:prSet/>
      <dgm:spPr/>
      <dgm:t>
        <a:bodyPr/>
        <a:lstStyle/>
        <a:p>
          <a:endParaRPr lang="en-US"/>
        </a:p>
      </dgm:t>
    </dgm:pt>
    <dgm:pt modelId="{7D7DA88F-5BFB-45B9-8521-CFCC431F98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Deux </a:t>
          </a:r>
          <a:r>
            <a:rPr lang="fr-FR" dirty="0" err="1"/>
            <a:t>problémes</a:t>
          </a:r>
          <a:r>
            <a:rPr lang="fr-FR" dirty="0"/>
            <a:t>:</a:t>
          </a:r>
          <a:endParaRPr lang="en-US" dirty="0"/>
        </a:p>
      </dgm:t>
    </dgm:pt>
    <dgm:pt modelId="{36B2DD1F-8D01-4726-9A0B-3A85BE906950}" type="parTrans" cxnId="{487C5259-2652-42B0-AB5D-2E049D66BAF9}">
      <dgm:prSet/>
      <dgm:spPr/>
      <dgm:t>
        <a:bodyPr/>
        <a:lstStyle/>
        <a:p>
          <a:endParaRPr lang="en-US"/>
        </a:p>
      </dgm:t>
    </dgm:pt>
    <dgm:pt modelId="{BF92E2C1-5948-475D-BF27-C4AB6BB5B3A5}" type="sibTrans" cxnId="{487C5259-2652-42B0-AB5D-2E049D66BAF9}">
      <dgm:prSet/>
      <dgm:spPr/>
      <dgm:t>
        <a:bodyPr/>
        <a:lstStyle/>
        <a:p>
          <a:endParaRPr lang="en-US"/>
        </a:p>
      </dgm:t>
    </dgm:pt>
    <dgm:pt modelId="{0AF6B3F4-13EA-4663-B267-CA44ED568498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fr-FR" sz="1600" b="1" dirty="0"/>
            <a:t>PB1: Quelle fonction optimiser ?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fr-FR" sz="1600" dirty="0"/>
            <a:t>      Minimiser l’erreur de prédiction</a:t>
          </a:r>
          <a:endParaRPr lang="en-US" sz="1600" dirty="0"/>
        </a:p>
      </dgm:t>
    </dgm:pt>
    <dgm:pt modelId="{6861C6D8-E695-4CB3-90FC-ED97CBB60C4B}" type="parTrans" cxnId="{0C118CA0-712A-46C0-8A94-8EE66BBE8860}">
      <dgm:prSet/>
      <dgm:spPr/>
      <dgm:t>
        <a:bodyPr/>
        <a:lstStyle/>
        <a:p>
          <a:endParaRPr lang="en-US"/>
        </a:p>
      </dgm:t>
    </dgm:pt>
    <dgm:pt modelId="{790BF878-5322-4A97-9D19-62BF70FA4D76}" type="sibTrans" cxnId="{0C118CA0-712A-46C0-8A94-8EE66BBE8860}">
      <dgm:prSet/>
      <dgm:spPr/>
      <dgm:t>
        <a:bodyPr/>
        <a:lstStyle/>
        <a:p>
          <a:endParaRPr lang="en-US"/>
        </a:p>
      </dgm:t>
    </dgm:pt>
    <dgm:pt modelId="{C3596E70-5124-49DA-80C2-20A272D910BA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fr-FR" sz="1600" b="1" dirty="0"/>
            <a:t>PB2: Comment procéder à cet optimisation ?</a:t>
          </a:r>
          <a:endParaRPr lang="en-US" sz="1600" dirty="0"/>
        </a:p>
      </dgm:t>
    </dgm:pt>
    <dgm:pt modelId="{1A974FE3-488D-4497-8448-86333EC7E5A6}" type="parTrans" cxnId="{581AF040-BE3F-4555-B58D-070AF20787D4}">
      <dgm:prSet/>
      <dgm:spPr/>
      <dgm:t>
        <a:bodyPr/>
        <a:lstStyle/>
        <a:p>
          <a:endParaRPr lang="en-US"/>
        </a:p>
      </dgm:t>
    </dgm:pt>
    <dgm:pt modelId="{E7A8A757-677C-4B4A-AFC2-5E42FE3D8D88}" type="sibTrans" cxnId="{581AF040-BE3F-4555-B58D-070AF20787D4}">
      <dgm:prSet/>
      <dgm:spPr/>
      <dgm:t>
        <a:bodyPr/>
        <a:lstStyle/>
        <a:p>
          <a:endParaRPr lang="en-US"/>
        </a:p>
      </dgm:t>
    </dgm:pt>
    <dgm:pt modelId="{3AF3E7A9-3FF6-455E-A4A7-B926E2330691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600" dirty="0"/>
            <a:t>  </a:t>
          </a:r>
          <a:r>
            <a:rPr lang="en-US" sz="1600" dirty="0" err="1"/>
            <a:t>Appliquer</a:t>
          </a:r>
          <a:r>
            <a:rPr lang="en-US" sz="1600" dirty="0"/>
            <a:t> le </a:t>
          </a:r>
          <a:r>
            <a:rPr lang="en-US" sz="1600" dirty="0" err="1"/>
            <a:t>principe</a:t>
          </a:r>
          <a:r>
            <a:rPr lang="en-US" sz="1600" dirty="0"/>
            <a:t> de </a:t>
          </a:r>
          <a:r>
            <a:rPr lang="en-US" sz="1600" dirty="0" err="1"/>
            <a:t>l’incrémentalité</a:t>
          </a:r>
          <a:endParaRPr lang="en-US" sz="1600" dirty="0"/>
        </a:p>
      </dgm:t>
    </dgm:pt>
    <dgm:pt modelId="{418E10C2-D76F-4E3E-A88C-E4C57C2604B1}" type="parTrans" cxnId="{7B8791F1-2DBC-4722-895F-98A027A34910}">
      <dgm:prSet/>
      <dgm:spPr/>
      <dgm:t>
        <a:bodyPr/>
        <a:lstStyle/>
        <a:p>
          <a:endParaRPr lang="en-US"/>
        </a:p>
      </dgm:t>
    </dgm:pt>
    <dgm:pt modelId="{D37AABA5-EA84-4E42-AC22-CD6E15C4B2AE}" type="sibTrans" cxnId="{7B8791F1-2DBC-4722-895F-98A027A34910}">
      <dgm:prSet/>
      <dgm:spPr/>
      <dgm:t>
        <a:bodyPr/>
        <a:lstStyle/>
        <a:p>
          <a:endParaRPr lang="en-US"/>
        </a:p>
      </dgm:t>
    </dgm:pt>
    <dgm:pt modelId="{ADED888E-23EA-4C96-89D0-1D541F312F90}" type="pres">
      <dgm:prSet presAssocID="{B391624D-5693-4F77-8C83-2D18A06A98A8}" presName="root" presStyleCnt="0">
        <dgm:presLayoutVars>
          <dgm:dir/>
          <dgm:resizeHandles val="exact"/>
        </dgm:presLayoutVars>
      </dgm:prSet>
      <dgm:spPr/>
    </dgm:pt>
    <dgm:pt modelId="{EDED540C-4D36-4024-94DD-99FC384114D1}" type="pres">
      <dgm:prSet presAssocID="{69FBF270-568C-4BC3-864F-2C5A5B6D0178}" presName="compNode" presStyleCnt="0"/>
      <dgm:spPr/>
    </dgm:pt>
    <dgm:pt modelId="{90AB6F5C-E280-4781-98B5-50EF5DFACC5B}" type="pres">
      <dgm:prSet presAssocID="{69FBF270-568C-4BC3-864F-2C5A5B6D01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E9861AA-0EF1-4679-9DA2-06445D7E023C}" type="pres">
      <dgm:prSet presAssocID="{69FBF270-568C-4BC3-864F-2C5A5B6D0178}" presName="iconSpace" presStyleCnt="0"/>
      <dgm:spPr/>
    </dgm:pt>
    <dgm:pt modelId="{027B423C-5CD8-421F-941F-E2A425947B70}" type="pres">
      <dgm:prSet presAssocID="{69FBF270-568C-4BC3-864F-2C5A5B6D0178}" presName="parTx" presStyleLbl="revTx" presStyleIdx="0" presStyleCnt="4">
        <dgm:presLayoutVars>
          <dgm:chMax val="0"/>
          <dgm:chPref val="0"/>
        </dgm:presLayoutVars>
      </dgm:prSet>
      <dgm:spPr/>
    </dgm:pt>
    <dgm:pt modelId="{EA9AE363-3F22-4C8D-923D-1A223E83BA4A}" type="pres">
      <dgm:prSet presAssocID="{69FBF270-568C-4BC3-864F-2C5A5B6D0178}" presName="txSpace" presStyleCnt="0"/>
      <dgm:spPr/>
    </dgm:pt>
    <dgm:pt modelId="{7B14E519-63B9-49E9-8679-65E81A253719}" type="pres">
      <dgm:prSet presAssocID="{69FBF270-568C-4BC3-864F-2C5A5B6D0178}" presName="desTx" presStyleLbl="revTx" presStyleIdx="1" presStyleCnt="4">
        <dgm:presLayoutVars/>
      </dgm:prSet>
      <dgm:spPr/>
    </dgm:pt>
    <dgm:pt modelId="{6EDC5BAC-292D-429A-A37C-6C980A98F117}" type="pres">
      <dgm:prSet presAssocID="{46D66DEA-45A9-4752-8450-8592C05C6B7C}" presName="sibTrans" presStyleCnt="0"/>
      <dgm:spPr/>
    </dgm:pt>
    <dgm:pt modelId="{0EDB2CDD-9B26-43BE-8698-14C5AC9D0D14}" type="pres">
      <dgm:prSet presAssocID="{7D7DA88F-5BFB-45B9-8521-CFCC431F9855}" presName="compNode" presStyleCnt="0"/>
      <dgm:spPr/>
    </dgm:pt>
    <dgm:pt modelId="{A3C1A067-E4AF-4AD4-91F0-0861D01B3C76}" type="pres">
      <dgm:prSet presAssocID="{7D7DA88F-5BFB-45B9-8521-CFCC431F98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6BE6788F-177A-47FA-9DD4-1B5A10889A0B}" type="pres">
      <dgm:prSet presAssocID="{7D7DA88F-5BFB-45B9-8521-CFCC431F9855}" presName="iconSpace" presStyleCnt="0"/>
      <dgm:spPr/>
    </dgm:pt>
    <dgm:pt modelId="{8ECEF759-5FCD-42AB-8EC9-71B59FB28102}" type="pres">
      <dgm:prSet presAssocID="{7D7DA88F-5BFB-45B9-8521-CFCC431F9855}" presName="parTx" presStyleLbl="revTx" presStyleIdx="2" presStyleCnt="4" custLinFactNeighborX="-1382" custLinFactNeighborY="-23958">
        <dgm:presLayoutVars>
          <dgm:chMax val="0"/>
          <dgm:chPref val="0"/>
        </dgm:presLayoutVars>
      </dgm:prSet>
      <dgm:spPr/>
    </dgm:pt>
    <dgm:pt modelId="{3270E9CA-5B1E-4349-BF27-D845C419B601}" type="pres">
      <dgm:prSet presAssocID="{7D7DA88F-5BFB-45B9-8521-CFCC431F9855}" presName="txSpace" presStyleCnt="0"/>
      <dgm:spPr/>
    </dgm:pt>
    <dgm:pt modelId="{A7471083-58E5-4F7C-B38F-D3B2FB727D12}" type="pres">
      <dgm:prSet presAssocID="{7D7DA88F-5BFB-45B9-8521-CFCC431F9855}" presName="desTx" presStyleLbl="revTx" presStyleIdx="3" presStyleCnt="4" custScaleX="125477" custScaleY="226409">
        <dgm:presLayoutVars/>
      </dgm:prSet>
      <dgm:spPr/>
    </dgm:pt>
  </dgm:ptLst>
  <dgm:cxnLst>
    <dgm:cxn modelId="{581AF040-BE3F-4555-B58D-070AF20787D4}" srcId="{7D7DA88F-5BFB-45B9-8521-CFCC431F9855}" destId="{C3596E70-5124-49DA-80C2-20A272D910BA}" srcOrd="1" destOrd="0" parTransId="{1A974FE3-488D-4497-8448-86333EC7E5A6}" sibTransId="{E7A8A757-677C-4B4A-AFC2-5E42FE3D8D88}"/>
    <dgm:cxn modelId="{2814FD4A-3D7A-6944-92B6-FE6190F59E16}" type="presOf" srcId="{B391624D-5693-4F77-8C83-2D18A06A98A8}" destId="{ADED888E-23EA-4C96-89D0-1D541F312F90}" srcOrd="0" destOrd="0" presId="urn:microsoft.com/office/officeart/2018/2/layout/IconLabelDescriptionList"/>
    <dgm:cxn modelId="{D424854F-AFBD-7D48-AEA7-84C1A5760D28}" type="presOf" srcId="{7D7DA88F-5BFB-45B9-8521-CFCC431F9855}" destId="{8ECEF759-5FCD-42AB-8EC9-71B59FB28102}" srcOrd="0" destOrd="0" presId="urn:microsoft.com/office/officeart/2018/2/layout/IconLabelDescriptionList"/>
    <dgm:cxn modelId="{487C5259-2652-42B0-AB5D-2E049D66BAF9}" srcId="{B391624D-5693-4F77-8C83-2D18A06A98A8}" destId="{7D7DA88F-5BFB-45B9-8521-CFCC431F9855}" srcOrd="1" destOrd="0" parTransId="{36B2DD1F-8D01-4726-9A0B-3A85BE906950}" sibTransId="{BF92E2C1-5948-475D-BF27-C4AB6BB5B3A5}"/>
    <dgm:cxn modelId="{3F038667-2B32-432B-8216-AD178E55D677}" srcId="{B391624D-5693-4F77-8C83-2D18A06A98A8}" destId="{69FBF270-568C-4BC3-864F-2C5A5B6D0178}" srcOrd="0" destOrd="0" parTransId="{5F7FC9E6-F839-4BF9-B0DA-19E52DF0465F}" sibTransId="{46D66DEA-45A9-4752-8450-8592C05C6B7C}"/>
    <dgm:cxn modelId="{8F2D767F-F39D-8347-BEEB-3787C9EFECF0}" type="presOf" srcId="{3AF3E7A9-3FF6-455E-A4A7-B926E2330691}" destId="{A7471083-58E5-4F7C-B38F-D3B2FB727D12}" srcOrd="0" destOrd="2" presId="urn:microsoft.com/office/officeart/2018/2/layout/IconLabelDescriptionList"/>
    <dgm:cxn modelId="{0C118CA0-712A-46C0-8A94-8EE66BBE8860}" srcId="{7D7DA88F-5BFB-45B9-8521-CFCC431F9855}" destId="{0AF6B3F4-13EA-4663-B267-CA44ED568498}" srcOrd="0" destOrd="0" parTransId="{6861C6D8-E695-4CB3-90FC-ED97CBB60C4B}" sibTransId="{790BF878-5322-4A97-9D19-62BF70FA4D76}"/>
    <dgm:cxn modelId="{1B6530D1-8098-D64C-85B4-EBCADA7CBE3E}" type="presOf" srcId="{0AF6B3F4-13EA-4663-B267-CA44ED568498}" destId="{A7471083-58E5-4F7C-B38F-D3B2FB727D12}" srcOrd="0" destOrd="0" presId="urn:microsoft.com/office/officeart/2018/2/layout/IconLabelDescriptionList"/>
    <dgm:cxn modelId="{1EA62BD3-BED6-DF4B-BFAD-744E798BCBB4}" type="presOf" srcId="{69FBF270-568C-4BC3-864F-2C5A5B6D0178}" destId="{027B423C-5CD8-421F-941F-E2A425947B70}" srcOrd="0" destOrd="0" presId="urn:microsoft.com/office/officeart/2018/2/layout/IconLabelDescriptionList"/>
    <dgm:cxn modelId="{319457E4-8519-9F4B-9F17-FC2BA1921AEC}" type="presOf" srcId="{C3596E70-5124-49DA-80C2-20A272D910BA}" destId="{A7471083-58E5-4F7C-B38F-D3B2FB727D12}" srcOrd="0" destOrd="1" presId="urn:microsoft.com/office/officeart/2018/2/layout/IconLabelDescriptionList"/>
    <dgm:cxn modelId="{7B8791F1-2DBC-4722-895F-98A027A34910}" srcId="{7D7DA88F-5BFB-45B9-8521-CFCC431F9855}" destId="{3AF3E7A9-3FF6-455E-A4A7-B926E2330691}" srcOrd="2" destOrd="0" parTransId="{418E10C2-D76F-4E3E-A88C-E4C57C2604B1}" sibTransId="{D37AABA5-EA84-4E42-AC22-CD6E15C4B2AE}"/>
    <dgm:cxn modelId="{77644127-6262-3940-9CFB-58B0AC6EB94D}" type="presParOf" srcId="{ADED888E-23EA-4C96-89D0-1D541F312F90}" destId="{EDED540C-4D36-4024-94DD-99FC384114D1}" srcOrd="0" destOrd="0" presId="urn:microsoft.com/office/officeart/2018/2/layout/IconLabelDescriptionList"/>
    <dgm:cxn modelId="{B5EEC546-886A-904F-8B75-990BF933EC10}" type="presParOf" srcId="{EDED540C-4D36-4024-94DD-99FC384114D1}" destId="{90AB6F5C-E280-4781-98B5-50EF5DFACC5B}" srcOrd="0" destOrd="0" presId="urn:microsoft.com/office/officeart/2018/2/layout/IconLabelDescriptionList"/>
    <dgm:cxn modelId="{2DB20B03-350E-1D45-90A4-EDAC834720F8}" type="presParOf" srcId="{EDED540C-4D36-4024-94DD-99FC384114D1}" destId="{8E9861AA-0EF1-4679-9DA2-06445D7E023C}" srcOrd="1" destOrd="0" presId="urn:microsoft.com/office/officeart/2018/2/layout/IconLabelDescriptionList"/>
    <dgm:cxn modelId="{4FAB72E9-5078-A243-A9F9-4C913B7A35D1}" type="presParOf" srcId="{EDED540C-4D36-4024-94DD-99FC384114D1}" destId="{027B423C-5CD8-421F-941F-E2A425947B70}" srcOrd="2" destOrd="0" presId="urn:microsoft.com/office/officeart/2018/2/layout/IconLabelDescriptionList"/>
    <dgm:cxn modelId="{BE12E2A7-788E-1849-9B29-113C4AC4940D}" type="presParOf" srcId="{EDED540C-4D36-4024-94DD-99FC384114D1}" destId="{EA9AE363-3F22-4C8D-923D-1A223E83BA4A}" srcOrd="3" destOrd="0" presId="urn:microsoft.com/office/officeart/2018/2/layout/IconLabelDescriptionList"/>
    <dgm:cxn modelId="{24DF0BF1-864D-FF4E-B66F-9FF62C08D445}" type="presParOf" srcId="{EDED540C-4D36-4024-94DD-99FC384114D1}" destId="{7B14E519-63B9-49E9-8679-65E81A253719}" srcOrd="4" destOrd="0" presId="urn:microsoft.com/office/officeart/2018/2/layout/IconLabelDescriptionList"/>
    <dgm:cxn modelId="{34E3CAF0-39F5-0544-ACA0-0F27A307EB0E}" type="presParOf" srcId="{ADED888E-23EA-4C96-89D0-1D541F312F90}" destId="{6EDC5BAC-292D-429A-A37C-6C980A98F117}" srcOrd="1" destOrd="0" presId="urn:microsoft.com/office/officeart/2018/2/layout/IconLabelDescriptionList"/>
    <dgm:cxn modelId="{73664233-1EC1-9741-9526-5F581D6ECB42}" type="presParOf" srcId="{ADED888E-23EA-4C96-89D0-1D541F312F90}" destId="{0EDB2CDD-9B26-43BE-8698-14C5AC9D0D14}" srcOrd="2" destOrd="0" presId="urn:microsoft.com/office/officeart/2018/2/layout/IconLabelDescriptionList"/>
    <dgm:cxn modelId="{0722F944-7019-1D44-B3A3-14B307F332BC}" type="presParOf" srcId="{0EDB2CDD-9B26-43BE-8698-14C5AC9D0D14}" destId="{A3C1A067-E4AF-4AD4-91F0-0861D01B3C76}" srcOrd="0" destOrd="0" presId="urn:microsoft.com/office/officeart/2018/2/layout/IconLabelDescriptionList"/>
    <dgm:cxn modelId="{A7704B4D-3E47-FE49-A8BC-8931B6247358}" type="presParOf" srcId="{0EDB2CDD-9B26-43BE-8698-14C5AC9D0D14}" destId="{6BE6788F-177A-47FA-9DD4-1B5A10889A0B}" srcOrd="1" destOrd="0" presId="urn:microsoft.com/office/officeart/2018/2/layout/IconLabelDescriptionList"/>
    <dgm:cxn modelId="{47F44CCE-521C-B24B-8FB9-6344F69FDF4F}" type="presParOf" srcId="{0EDB2CDD-9B26-43BE-8698-14C5AC9D0D14}" destId="{8ECEF759-5FCD-42AB-8EC9-71B59FB28102}" srcOrd="2" destOrd="0" presId="urn:microsoft.com/office/officeart/2018/2/layout/IconLabelDescriptionList"/>
    <dgm:cxn modelId="{6128B6A6-06E6-FC4A-A5BD-1F23C415787C}" type="presParOf" srcId="{0EDB2CDD-9B26-43BE-8698-14C5AC9D0D14}" destId="{3270E9CA-5B1E-4349-BF27-D845C419B601}" srcOrd="3" destOrd="0" presId="urn:microsoft.com/office/officeart/2018/2/layout/IconLabelDescriptionList"/>
    <dgm:cxn modelId="{08845F43-12F9-EF42-8CF6-41F74B240766}" type="presParOf" srcId="{0EDB2CDD-9B26-43BE-8698-14C5AC9D0D14}" destId="{A7471083-58E5-4F7C-B38F-D3B2FB727D1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91624D-5693-4F77-8C83-2D18A06A98A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FBF270-568C-4BC3-864F-2C5A5B6D01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/>
            <a:t>Objectif: Minimiser l’erreur commise en mettant à jour les paramétres?</a:t>
          </a:r>
          <a:endParaRPr lang="en-US"/>
        </a:p>
      </dgm:t>
    </dgm:pt>
    <dgm:pt modelId="{5F7FC9E6-F839-4BF9-B0DA-19E52DF0465F}" type="parTrans" cxnId="{3F038667-2B32-432B-8216-AD178E55D677}">
      <dgm:prSet/>
      <dgm:spPr/>
      <dgm:t>
        <a:bodyPr/>
        <a:lstStyle/>
        <a:p>
          <a:endParaRPr lang="en-US"/>
        </a:p>
      </dgm:t>
    </dgm:pt>
    <dgm:pt modelId="{46D66DEA-45A9-4752-8450-8592C05C6B7C}" type="sibTrans" cxnId="{3F038667-2B32-432B-8216-AD178E55D677}">
      <dgm:prSet/>
      <dgm:spPr/>
      <dgm:t>
        <a:bodyPr/>
        <a:lstStyle/>
        <a:p>
          <a:endParaRPr lang="en-US"/>
        </a:p>
      </dgm:t>
    </dgm:pt>
    <dgm:pt modelId="{7D7DA88F-5BFB-45B9-8521-CFCC431F985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FR" dirty="0"/>
            <a:t>Trois scénarios:</a:t>
          </a:r>
          <a:endParaRPr lang="en-US" dirty="0"/>
        </a:p>
      </dgm:t>
    </dgm:pt>
    <dgm:pt modelId="{36B2DD1F-8D01-4726-9A0B-3A85BE906950}" type="parTrans" cxnId="{487C5259-2652-42B0-AB5D-2E049D66BAF9}">
      <dgm:prSet/>
      <dgm:spPr/>
      <dgm:t>
        <a:bodyPr/>
        <a:lstStyle/>
        <a:p>
          <a:endParaRPr lang="en-US"/>
        </a:p>
      </dgm:t>
    </dgm:pt>
    <dgm:pt modelId="{BF92E2C1-5948-475D-BF27-C4AB6BB5B3A5}" type="sibTrans" cxnId="{487C5259-2652-42B0-AB5D-2E049D66BAF9}">
      <dgm:prSet/>
      <dgm:spPr/>
      <dgm:t>
        <a:bodyPr/>
        <a:lstStyle/>
        <a:p>
          <a:endParaRPr lang="en-US"/>
        </a:p>
      </dgm:t>
    </dgm:pt>
    <dgm:pt modelId="{0AF6B3F4-13EA-4663-B267-CA44ED5684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 dirty="0"/>
            <a:t>Scenario 1:</a:t>
          </a:r>
          <a:r>
            <a:rPr lang="fr-FR" sz="1600" dirty="0"/>
            <a:t> Utiliser l’erreur pour mettre à jour seulement un paramètre</a:t>
          </a:r>
          <a:endParaRPr lang="en-US" sz="1600" dirty="0"/>
        </a:p>
      </dgm:t>
    </dgm:pt>
    <dgm:pt modelId="{6861C6D8-E695-4CB3-90FC-ED97CBB60C4B}" type="parTrans" cxnId="{0C118CA0-712A-46C0-8A94-8EE66BBE8860}">
      <dgm:prSet/>
      <dgm:spPr/>
      <dgm:t>
        <a:bodyPr/>
        <a:lstStyle/>
        <a:p>
          <a:endParaRPr lang="en-US"/>
        </a:p>
      </dgm:t>
    </dgm:pt>
    <dgm:pt modelId="{790BF878-5322-4A97-9D19-62BF70FA4D76}" type="sibTrans" cxnId="{0C118CA0-712A-46C0-8A94-8EE66BBE8860}">
      <dgm:prSet/>
      <dgm:spPr/>
      <dgm:t>
        <a:bodyPr/>
        <a:lstStyle/>
        <a:p>
          <a:endParaRPr lang="en-US"/>
        </a:p>
      </dgm:t>
    </dgm:pt>
    <dgm:pt modelId="{C3596E70-5124-49DA-80C2-20A272D910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 dirty="0"/>
            <a:t>Scénario 2: </a:t>
          </a:r>
          <a:r>
            <a:rPr lang="fr-FR" sz="1600" dirty="0"/>
            <a:t>Partager l’erreur de manière équitable entre tous les paramètres</a:t>
          </a:r>
          <a:endParaRPr lang="en-US" sz="1600" dirty="0"/>
        </a:p>
      </dgm:t>
    </dgm:pt>
    <dgm:pt modelId="{1A974FE3-488D-4497-8448-86333EC7E5A6}" type="parTrans" cxnId="{581AF040-BE3F-4555-B58D-070AF20787D4}">
      <dgm:prSet/>
      <dgm:spPr/>
      <dgm:t>
        <a:bodyPr/>
        <a:lstStyle/>
        <a:p>
          <a:endParaRPr lang="en-US"/>
        </a:p>
      </dgm:t>
    </dgm:pt>
    <dgm:pt modelId="{E7A8A757-677C-4B4A-AFC2-5E42FE3D8D88}" type="sibTrans" cxnId="{581AF040-BE3F-4555-B58D-070AF20787D4}">
      <dgm:prSet/>
      <dgm:spPr/>
      <dgm:t>
        <a:bodyPr/>
        <a:lstStyle/>
        <a:p>
          <a:endParaRPr lang="en-US"/>
        </a:p>
      </dgm:t>
    </dgm:pt>
    <dgm:pt modelId="{3AF3E7A9-3FF6-455E-A4A7-B926E23306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1" dirty="0"/>
            <a:t>Scénario 3: </a:t>
          </a:r>
          <a:r>
            <a:rPr lang="fr-FR" sz="1600" dirty="0"/>
            <a:t>Partager l’erreur  proportionnellement à la valeur des paramètres</a:t>
          </a:r>
          <a:endParaRPr lang="en-US" sz="1600" dirty="0"/>
        </a:p>
      </dgm:t>
    </dgm:pt>
    <dgm:pt modelId="{418E10C2-D76F-4E3E-A88C-E4C57C2604B1}" type="parTrans" cxnId="{7B8791F1-2DBC-4722-895F-98A027A34910}">
      <dgm:prSet/>
      <dgm:spPr/>
      <dgm:t>
        <a:bodyPr/>
        <a:lstStyle/>
        <a:p>
          <a:endParaRPr lang="en-US"/>
        </a:p>
      </dgm:t>
    </dgm:pt>
    <dgm:pt modelId="{D37AABA5-EA84-4E42-AC22-CD6E15C4B2AE}" type="sibTrans" cxnId="{7B8791F1-2DBC-4722-895F-98A027A34910}">
      <dgm:prSet/>
      <dgm:spPr/>
      <dgm:t>
        <a:bodyPr/>
        <a:lstStyle/>
        <a:p>
          <a:endParaRPr lang="en-US"/>
        </a:p>
      </dgm:t>
    </dgm:pt>
    <dgm:pt modelId="{ADED888E-23EA-4C96-89D0-1D541F312F90}" type="pres">
      <dgm:prSet presAssocID="{B391624D-5693-4F77-8C83-2D18A06A98A8}" presName="root" presStyleCnt="0">
        <dgm:presLayoutVars>
          <dgm:dir/>
          <dgm:resizeHandles val="exact"/>
        </dgm:presLayoutVars>
      </dgm:prSet>
      <dgm:spPr/>
    </dgm:pt>
    <dgm:pt modelId="{EDED540C-4D36-4024-94DD-99FC384114D1}" type="pres">
      <dgm:prSet presAssocID="{69FBF270-568C-4BC3-864F-2C5A5B6D0178}" presName="compNode" presStyleCnt="0"/>
      <dgm:spPr/>
    </dgm:pt>
    <dgm:pt modelId="{90AB6F5C-E280-4781-98B5-50EF5DFACC5B}" type="pres">
      <dgm:prSet presAssocID="{69FBF270-568C-4BC3-864F-2C5A5B6D01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E9861AA-0EF1-4679-9DA2-06445D7E023C}" type="pres">
      <dgm:prSet presAssocID="{69FBF270-568C-4BC3-864F-2C5A5B6D0178}" presName="iconSpace" presStyleCnt="0"/>
      <dgm:spPr/>
    </dgm:pt>
    <dgm:pt modelId="{027B423C-5CD8-421F-941F-E2A425947B70}" type="pres">
      <dgm:prSet presAssocID="{69FBF270-568C-4BC3-864F-2C5A5B6D0178}" presName="parTx" presStyleLbl="revTx" presStyleIdx="0" presStyleCnt="4">
        <dgm:presLayoutVars>
          <dgm:chMax val="0"/>
          <dgm:chPref val="0"/>
        </dgm:presLayoutVars>
      </dgm:prSet>
      <dgm:spPr/>
    </dgm:pt>
    <dgm:pt modelId="{EA9AE363-3F22-4C8D-923D-1A223E83BA4A}" type="pres">
      <dgm:prSet presAssocID="{69FBF270-568C-4BC3-864F-2C5A5B6D0178}" presName="txSpace" presStyleCnt="0"/>
      <dgm:spPr/>
    </dgm:pt>
    <dgm:pt modelId="{7B14E519-63B9-49E9-8679-65E81A253719}" type="pres">
      <dgm:prSet presAssocID="{69FBF270-568C-4BC3-864F-2C5A5B6D0178}" presName="desTx" presStyleLbl="revTx" presStyleIdx="1" presStyleCnt="4">
        <dgm:presLayoutVars/>
      </dgm:prSet>
      <dgm:spPr/>
    </dgm:pt>
    <dgm:pt modelId="{6EDC5BAC-292D-429A-A37C-6C980A98F117}" type="pres">
      <dgm:prSet presAssocID="{46D66DEA-45A9-4752-8450-8592C05C6B7C}" presName="sibTrans" presStyleCnt="0"/>
      <dgm:spPr/>
    </dgm:pt>
    <dgm:pt modelId="{0EDB2CDD-9B26-43BE-8698-14C5AC9D0D14}" type="pres">
      <dgm:prSet presAssocID="{7D7DA88F-5BFB-45B9-8521-CFCC431F9855}" presName="compNode" presStyleCnt="0"/>
      <dgm:spPr/>
    </dgm:pt>
    <dgm:pt modelId="{A3C1A067-E4AF-4AD4-91F0-0861D01B3C76}" type="pres">
      <dgm:prSet presAssocID="{7D7DA88F-5BFB-45B9-8521-CFCC431F98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6BE6788F-177A-47FA-9DD4-1B5A10889A0B}" type="pres">
      <dgm:prSet presAssocID="{7D7DA88F-5BFB-45B9-8521-CFCC431F9855}" presName="iconSpace" presStyleCnt="0"/>
      <dgm:spPr/>
    </dgm:pt>
    <dgm:pt modelId="{8ECEF759-5FCD-42AB-8EC9-71B59FB28102}" type="pres">
      <dgm:prSet presAssocID="{7D7DA88F-5BFB-45B9-8521-CFCC431F9855}" presName="parTx" presStyleLbl="revTx" presStyleIdx="2" presStyleCnt="4" custLinFactNeighborX="-1382" custLinFactNeighborY="-23958">
        <dgm:presLayoutVars>
          <dgm:chMax val="0"/>
          <dgm:chPref val="0"/>
        </dgm:presLayoutVars>
      </dgm:prSet>
      <dgm:spPr/>
    </dgm:pt>
    <dgm:pt modelId="{3270E9CA-5B1E-4349-BF27-D845C419B601}" type="pres">
      <dgm:prSet presAssocID="{7D7DA88F-5BFB-45B9-8521-CFCC431F9855}" presName="txSpace" presStyleCnt="0"/>
      <dgm:spPr/>
    </dgm:pt>
    <dgm:pt modelId="{A7471083-58E5-4F7C-B38F-D3B2FB727D12}" type="pres">
      <dgm:prSet presAssocID="{7D7DA88F-5BFB-45B9-8521-CFCC431F9855}" presName="desTx" presStyleLbl="revTx" presStyleIdx="3" presStyleCnt="4" custScaleX="125477" custScaleY="194581">
        <dgm:presLayoutVars/>
      </dgm:prSet>
      <dgm:spPr/>
    </dgm:pt>
  </dgm:ptLst>
  <dgm:cxnLst>
    <dgm:cxn modelId="{581AF040-BE3F-4555-B58D-070AF20787D4}" srcId="{7D7DA88F-5BFB-45B9-8521-CFCC431F9855}" destId="{C3596E70-5124-49DA-80C2-20A272D910BA}" srcOrd="1" destOrd="0" parTransId="{1A974FE3-488D-4497-8448-86333EC7E5A6}" sibTransId="{E7A8A757-677C-4B4A-AFC2-5E42FE3D8D88}"/>
    <dgm:cxn modelId="{2814FD4A-3D7A-6944-92B6-FE6190F59E16}" type="presOf" srcId="{B391624D-5693-4F77-8C83-2D18A06A98A8}" destId="{ADED888E-23EA-4C96-89D0-1D541F312F90}" srcOrd="0" destOrd="0" presId="urn:microsoft.com/office/officeart/2018/2/layout/IconLabelDescriptionList"/>
    <dgm:cxn modelId="{D424854F-AFBD-7D48-AEA7-84C1A5760D28}" type="presOf" srcId="{7D7DA88F-5BFB-45B9-8521-CFCC431F9855}" destId="{8ECEF759-5FCD-42AB-8EC9-71B59FB28102}" srcOrd="0" destOrd="0" presId="urn:microsoft.com/office/officeart/2018/2/layout/IconLabelDescriptionList"/>
    <dgm:cxn modelId="{487C5259-2652-42B0-AB5D-2E049D66BAF9}" srcId="{B391624D-5693-4F77-8C83-2D18A06A98A8}" destId="{7D7DA88F-5BFB-45B9-8521-CFCC431F9855}" srcOrd="1" destOrd="0" parTransId="{36B2DD1F-8D01-4726-9A0B-3A85BE906950}" sibTransId="{BF92E2C1-5948-475D-BF27-C4AB6BB5B3A5}"/>
    <dgm:cxn modelId="{3F038667-2B32-432B-8216-AD178E55D677}" srcId="{B391624D-5693-4F77-8C83-2D18A06A98A8}" destId="{69FBF270-568C-4BC3-864F-2C5A5B6D0178}" srcOrd="0" destOrd="0" parTransId="{5F7FC9E6-F839-4BF9-B0DA-19E52DF0465F}" sibTransId="{46D66DEA-45A9-4752-8450-8592C05C6B7C}"/>
    <dgm:cxn modelId="{8F2D767F-F39D-8347-BEEB-3787C9EFECF0}" type="presOf" srcId="{3AF3E7A9-3FF6-455E-A4A7-B926E2330691}" destId="{A7471083-58E5-4F7C-B38F-D3B2FB727D12}" srcOrd="0" destOrd="2" presId="urn:microsoft.com/office/officeart/2018/2/layout/IconLabelDescriptionList"/>
    <dgm:cxn modelId="{0C118CA0-712A-46C0-8A94-8EE66BBE8860}" srcId="{7D7DA88F-5BFB-45B9-8521-CFCC431F9855}" destId="{0AF6B3F4-13EA-4663-B267-CA44ED568498}" srcOrd="0" destOrd="0" parTransId="{6861C6D8-E695-4CB3-90FC-ED97CBB60C4B}" sibTransId="{790BF878-5322-4A97-9D19-62BF70FA4D76}"/>
    <dgm:cxn modelId="{1B6530D1-8098-D64C-85B4-EBCADA7CBE3E}" type="presOf" srcId="{0AF6B3F4-13EA-4663-B267-CA44ED568498}" destId="{A7471083-58E5-4F7C-B38F-D3B2FB727D12}" srcOrd="0" destOrd="0" presId="urn:microsoft.com/office/officeart/2018/2/layout/IconLabelDescriptionList"/>
    <dgm:cxn modelId="{1EA62BD3-BED6-DF4B-BFAD-744E798BCBB4}" type="presOf" srcId="{69FBF270-568C-4BC3-864F-2C5A5B6D0178}" destId="{027B423C-5CD8-421F-941F-E2A425947B70}" srcOrd="0" destOrd="0" presId="urn:microsoft.com/office/officeart/2018/2/layout/IconLabelDescriptionList"/>
    <dgm:cxn modelId="{319457E4-8519-9F4B-9F17-FC2BA1921AEC}" type="presOf" srcId="{C3596E70-5124-49DA-80C2-20A272D910BA}" destId="{A7471083-58E5-4F7C-B38F-D3B2FB727D12}" srcOrd="0" destOrd="1" presId="urn:microsoft.com/office/officeart/2018/2/layout/IconLabelDescriptionList"/>
    <dgm:cxn modelId="{7B8791F1-2DBC-4722-895F-98A027A34910}" srcId="{7D7DA88F-5BFB-45B9-8521-CFCC431F9855}" destId="{3AF3E7A9-3FF6-455E-A4A7-B926E2330691}" srcOrd="2" destOrd="0" parTransId="{418E10C2-D76F-4E3E-A88C-E4C57C2604B1}" sibTransId="{D37AABA5-EA84-4E42-AC22-CD6E15C4B2AE}"/>
    <dgm:cxn modelId="{77644127-6262-3940-9CFB-58B0AC6EB94D}" type="presParOf" srcId="{ADED888E-23EA-4C96-89D0-1D541F312F90}" destId="{EDED540C-4D36-4024-94DD-99FC384114D1}" srcOrd="0" destOrd="0" presId="urn:microsoft.com/office/officeart/2018/2/layout/IconLabelDescriptionList"/>
    <dgm:cxn modelId="{B5EEC546-886A-904F-8B75-990BF933EC10}" type="presParOf" srcId="{EDED540C-4D36-4024-94DD-99FC384114D1}" destId="{90AB6F5C-E280-4781-98B5-50EF5DFACC5B}" srcOrd="0" destOrd="0" presId="urn:microsoft.com/office/officeart/2018/2/layout/IconLabelDescriptionList"/>
    <dgm:cxn modelId="{2DB20B03-350E-1D45-90A4-EDAC834720F8}" type="presParOf" srcId="{EDED540C-4D36-4024-94DD-99FC384114D1}" destId="{8E9861AA-0EF1-4679-9DA2-06445D7E023C}" srcOrd="1" destOrd="0" presId="urn:microsoft.com/office/officeart/2018/2/layout/IconLabelDescriptionList"/>
    <dgm:cxn modelId="{4FAB72E9-5078-A243-A9F9-4C913B7A35D1}" type="presParOf" srcId="{EDED540C-4D36-4024-94DD-99FC384114D1}" destId="{027B423C-5CD8-421F-941F-E2A425947B70}" srcOrd="2" destOrd="0" presId="urn:microsoft.com/office/officeart/2018/2/layout/IconLabelDescriptionList"/>
    <dgm:cxn modelId="{BE12E2A7-788E-1849-9B29-113C4AC4940D}" type="presParOf" srcId="{EDED540C-4D36-4024-94DD-99FC384114D1}" destId="{EA9AE363-3F22-4C8D-923D-1A223E83BA4A}" srcOrd="3" destOrd="0" presId="urn:microsoft.com/office/officeart/2018/2/layout/IconLabelDescriptionList"/>
    <dgm:cxn modelId="{24DF0BF1-864D-FF4E-B66F-9FF62C08D445}" type="presParOf" srcId="{EDED540C-4D36-4024-94DD-99FC384114D1}" destId="{7B14E519-63B9-49E9-8679-65E81A253719}" srcOrd="4" destOrd="0" presId="urn:microsoft.com/office/officeart/2018/2/layout/IconLabelDescriptionList"/>
    <dgm:cxn modelId="{34E3CAF0-39F5-0544-ACA0-0F27A307EB0E}" type="presParOf" srcId="{ADED888E-23EA-4C96-89D0-1D541F312F90}" destId="{6EDC5BAC-292D-429A-A37C-6C980A98F117}" srcOrd="1" destOrd="0" presId="urn:microsoft.com/office/officeart/2018/2/layout/IconLabelDescriptionList"/>
    <dgm:cxn modelId="{73664233-1EC1-9741-9526-5F581D6ECB42}" type="presParOf" srcId="{ADED888E-23EA-4C96-89D0-1D541F312F90}" destId="{0EDB2CDD-9B26-43BE-8698-14C5AC9D0D14}" srcOrd="2" destOrd="0" presId="urn:microsoft.com/office/officeart/2018/2/layout/IconLabelDescriptionList"/>
    <dgm:cxn modelId="{0722F944-7019-1D44-B3A3-14B307F332BC}" type="presParOf" srcId="{0EDB2CDD-9B26-43BE-8698-14C5AC9D0D14}" destId="{A3C1A067-E4AF-4AD4-91F0-0861D01B3C76}" srcOrd="0" destOrd="0" presId="urn:microsoft.com/office/officeart/2018/2/layout/IconLabelDescriptionList"/>
    <dgm:cxn modelId="{A7704B4D-3E47-FE49-A8BC-8931B6247358}" type="presParOf" srcId="{0EDB2CDD-9B26-43BE-8698-14C5AC9D0D14}" destId="{6BE6788F-177A-47FA-9DD4-1B5A10889A0B}" srcOrd="1" destOrd="0" presId="urn:microsoft.com/office/officeart/2018/2/layout/IconLabelDescriptionList"/>
    <dgm:cxn modelId="{47F44CCE-521C-B24B-8FB9-6344F69FDF4F}" type="presParOf" srcId="{0EDB2CDD-9B26-43BE-8698-14C5AC9D0D14}" destId="{8ECEF759-5FCD-42AB-8EC9-71B59FB28102}" srcOrd="2" destOrd="0" presId="urn:microsoft.com/office/officeart/2018/2/layout/IconLabelDescriptionList"/>
    <dgm:cxn modelId="{6128B6A6-06E6-FC4A-A5BD-1F23C415787C}" type="presParOf" srcId="{0EDB2CDD-9B26-43BE-8698-14C5AC9D0D14}" destId="{3270E9CA-5B1E-4349-BF27-D845C419B601}" srcOrd="3" destOrd="0" presId="urn:microsoft.com/office/officeart/2018/2/layout/IconLabelDescriptionList"/>
    <dgm:cxn modelId="{08845F43-12F9-EF42-8CF6-41F74B240766}" type="presParOf" srcId="{0EDB2CDD-9B26-43BE-8698-14C5AC9D0D14}" destId="{A7471083-58E5-4F7C-B38F-D3B2FB727D1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20373-7076-4FD6-AA7F-A3ABA646E879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DB72A-2E4D-46AA-84B7-B367613BEBB7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0C9DA-80C1-433B-B83A-1DBC964196D6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Perceptron simple</a:t>
          </a:r>
        </a:p>
      </dsp:txBody>
      <dsp:txXfrm>
        <a:off x="1131174" y="4597"/>
        <a:ext cx="5382429" cy="979371"/>
      </dsp:txXfrm>
    </dsp:sp>
    <dsp:sp modelId="{B1840CF2-68B8-454A-AA63-D67030017818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746EB-D177-4E95-B3E9-D3DAD8DE6067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B25A9-F12F-4474-8BF7-2E1018A97870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Reseaux</a:t>
          </a:r>
          <a:r>
            <a:rPr lang="en-US" sz="1900" kern="1200" dirty="0"/>
            <a:t> de </a:t>
          </a:r>
          <a:r>
            <a:rPr lang="en-US" sz="1900" kern="1200" dirty="0" err="1"/>
            <a:t>neurones</a:t>
          </a:r>
          <a:endParaRPr lang="en-US" sz="1900" kern="1200" dirty="0"/>
        </a:p>
      </dsp:txBody>
      <dsp:txXfrm>
        <a:off x="1131174" y="1228812"/>
        <a:ext cx="5382429" cy="979371"/>
      </dsp:txXfrm>
    </dsp:sp>
    <dsp:sp modelId="{FEFD2ED3-E3EF-4C98-876C-0975C63B3DBE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418DC-F204-4EBD-B6FD-34DA1FA6450D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6E052-76B5-4661-B53F-F278251370A8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Fonctions d’activation </a:t>
          </a:r>
          <a:endParaRPr lang="en-US" sz="1900" kern="1200" dirty="0"/>
        </a:p>
      </dsp:txBody>
      <dsp:txXfrm>
        <a:off x="1131174" y="2453027"/>
        <a:ext cx="5382429" cy="979371"/>
      </dsp:txXfrm>
    </dsp:sp>
    <dsp:sp modelId="{B6CF41F8-0622-41C3-A85B-6718E724A8F0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AF15B-2516-4784-AD14-A3BF9A8E75CF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7EA8F-73DF-49F2-9255-00F83BA2BF23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Apprentissage</a:t>
          </a:r>
          <a:r>
            <a:rPr lang="en-US" sz="1900" kern="1200" dirty="0"/>
            <a:t> </a:t>
          </a:r>
          <a:r>
            <a:rPr lang="en-US" sz="1900" kern="1200" dirty="0" err="1"/>
            <a:t>dans</a:t>
          </a:r>
          <a:r>
            <a:rPr lang="en-US" sz="1900" kern="1200" dirty="0"/>
            <a:t> un </a:t>
          </a:r>
          <a:r>
            <a:rPr lang="en-US" sz="1900" kern="1200" dirty="0" err="1"/>
            <a:t>reseau</a:t>
          </a:r>
          <a:r>
            <a:rPr lang="en-US" sz="1900" kern="1200" dirty="0"/>
            <a:t> de </a:t>
          </a:r>
          <a:r>
            <a:rPr lang="en-US" sz="1900" kern="1200" dirty="0" err="1"/>
            <a:t>neurones</a:t>
          </a:r>
          <a:endParaRPr lang="en-US" sz="1900" kern="1200" dirty="0"/>
        </a:p>
      </dsp:txBody>
      <dsp:txXfrm>
        <a:off x="1131174" y="3677241"/>
        <a:ext cx="5382429" cy="979371"/>
      </dsp:txXfrm>
    </dsp:sp>
    <dsp:sp modelId="{96BF6154-B63B-402C-9DB1-C9C49FAA8D9F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32466-B0D5-4E70-8068-DC5B915796F0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58A06-A98F-46D1-91F0-B0A3E0AACF6B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Deep learning</a:t>
          </a:r>
          <a:endParaRPr lang="en-US" sz="1900" kern="1200"/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51D49-B48A-F24E-8ED2-6581FE361FFA}">
      <dsp:nvSpPr>
        <dsp:cNvPr id="0" name=""/>
        <dsp:cNvSpPr/>
      </dsp:nvSpPr>
      <dsp:spPr>
        <a:xfrm>
          <a:off x="0" y="171905"/>
          <a:ext cx="6513603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PB: comment affiner  c d’une valeur dc en tenant compte de l’erreur E ?</a:t>
          </a:r>
          <a:endParaRPr lang="en-US" sz="2700" kern="1200"/>
        </a:p>
      </dsp:txBody>
      <dsp:txXfrm>
        <a:off x="52431" y="224336"/>
        <a:ext cx="6408741" cy="969198"/>
      </dsp:txXfrm>
    </dsp:sp>
    <dsp:sp modelId="{089BD6FF-D98A-7146-B94E-DD9689E8B928}">
      <dsp:nvSpPr>
        <dsp:cNvPr id="0" name=""/>
        <dsp:cNvSpPr/>
      </dsp:nvSpPr>
      <dsp:spPr>
        <a:xfrm>
          <a:off x="0" y="1323725"/>
          <a:ext cx="6513603" cy="10740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Supposons que t = (c + dc )*x est la bonne valeur et y = c*x est la valeur calculée donc</a:t>
          </a:r>
          <a:endParaRPr lang="en-US" sz="2700" kern="1200"/>
        </a:p>
      </dsp:txBody>
      <dsp:txXfrm>
        <a:off x="52431" y="1376156"/>
        <a:ext cx="6408741" cy="969198"/>
      </dsp:txXfrm>
    </dsp:sp>
    <dsp:sp modelId="{5039177F-AA57-7F42-B85E-41C621B843FE}">
      <dsp:nvSpPr>
        <dsp:cNvPr id="0" name=""/>
        <dsp:cNvSpPr/>
      </dsp:nvSpPr>
      <dsp:spPr>
        <a:xfrm>
          <a:off x="0" y="2397785"/>
          <a:ext cx="6513603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100" kern="1200" dirty="0"/>
            <a:t>E = </a:t>
          </a:r>
          <a:r>
            <a:rPr lang="fr-FR" sz="2100" kern="1200" dirty="0" err="1"/>
            <a:t>t</a:t>
          </a:r>
          <a:r>
            <a:rPr lang="fr-FR" sz="2100" kern="1200" dirty="0"/>
            <a:t> – y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100" kern="1200" dirty="0"/>
            <a:t>E = (c +dc)*x – c*x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100" kern="1200" dirty="0"/>
            <a:t>E = dc * x</a:t>
          </a:r>
          <a:endParaRPr lang="en-US" sz="2100" kern="1200" dirty="0"/>
        </a:p>
      </dsp:txBody>
      <dsp:txXfrm>
        <a:off x="0" y="2397785"/>
        <a:ext cx="6513603" cy="1089854"/>
      </dsp:txXfrm>
    </dsp:sp>
    <dsp:sp modelId="{A354B465-048C-1644-B0CD-1383CAEAC977}">
      <dsp:nvSpPr>
        <dsp:cNvPr id="0" name=""/>
        <dsp:cNvSpPr/>
      </dsp:nvSpPr>
      <dsp:spPr>
        <a:xfrm>
          <a:off x="0" y="3487640"/>
          <a:ext cx="6513603" cy="10740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Donc dc = E / x</a:t>
          </a:r>
          <a:endParaRPr lang="en-US" sz="2700" kern="1200"/>
        </a:p>
      </dsp:txBody>
      <dsp:txXfrm>
        <a:off x="52431" y="3540071"/>
        <a:ext cx="6408741" cy="969198"/>
      </dsp:txXfrm>
    </dsp:sp>
    <dsp:sp modelId="{A67F9B29-0854-574D-9BE0-08BF8834EF55}">
      <dsp:nvSpPr>
        <dsp:cNvPr id="0" name=""/>
        <dsp:cNvSpPr/>
      </dsp:nvSpPr>
      <dsp:spPr>
        <a:xfrm>
          <a:off x="0" y="4639460"/>
          <a:ext cx="6513603" cy="10740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Application au scenario 4:   dc = 1.137/100= 0.01137</a:t>
          </a:r>
          <a:endParaRPr lang="en-US" sz="2700" kern="1200"/>
        </a:p>
      </dsp:txBody>
      <dsp:txXfrm>
        <a:off x="52431" y="4691891"/>
        <a:ext cx="6408741" cy="969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2EDC4-EBDC-404A-96AD-E4CB54374090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3BC4C-A2C0-435A-9167-4F2C8E950F38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91F15-CAF9-43FF-93AC-9BD5AC4F4CD9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Algorithmes essayant d’imiter le fonctionnement des neurones dans le cerveau</a:t>
          </a:r>
          <a:endParaRPr lang="en-US" sz="1500" kern="1200"/>
        </a:p>
      </dsp:txBody>
      <dsp:txXfrm>
        <a:off x="7313" y="2663922"/>
        <a:ext cx="3037500" cy="720000"/>
      </dsp:txXfrm>
    </dsp:sp>
    <dsp:sp modelId="{557690C8-F127-4AA6-848E-B826538357BE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A7CAF-5930-4782-B10F-2EBE53E19ADA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89F1A-523C-4055-8E9D-2134D0077BB3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Largement utilisé dans les années 80 et début des années 90;</a:t>
          </a:r>
          <a:endParaRPr lang="en-US" sz="1500" kern="1200"/>
        </a:p>
      </dsp:txBody>
      <dsp:txXfrm>
        <a:off x="3576376" y="2663922"/>
        <a:ext cx="3037500" cy="720000"/>
      </dsp:txXfrm>
    </dsp:sp>
    <dsp:sp modelId="{1A8B9266-30F3-4D69-BED5-01900B50E8D8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976CE-CD4A-4A96-80E8-0FC8BBDEC45B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049B3-9791-40FB-8121-DA81EC1FDECE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SN" sz="1500" kern="1200"/>
            <a:t>Résurgence récente: technique de pointe pour de nombreuses applications</a:t>
          </a:r>
          <a:endParaRPr lang="en-US" sz="1500" kern="1200"/>
        </a:p>
      </dsp:txBody>
      <dsp:txXfrm>
        <a:off x="7145438" y="2663922"/>
        <a:ext cx="303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B6F5C-E280-4781-98B5-50EF5DFACC5B}">
      <dsp:nvSpPr>
        <dsp:cNvPr id="0" name=""/>
        <dsp:cNvSpPr/>
      </dsp:nvSpPr>
      <dsp:spPr>
        <a:xfrm>
          <a:off x="12511" y="485698"/>
          <a:ext cx="1492837" cy="1492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423C-5CD8-421F-941F-E2A425947B70}">
      <dsp:nvSpPr>
        <dsp:cNvPr id="0" name=""/>
        <dsp:cNvSpPr/>
      </dsp:nvSpPr>
      <dsp:spPr>
        <a:xfrm>
          <a:off x="12511" y="2106329"/>
          <a:ext cx="426525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Objectifs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 Calculer et mettre à jour les poids à partir d’un fichier de données</a:t>
          </a:r>
        </a:p>
      </dsp:txBody>
      <dsp:txXfrm>
        <a:off x="12511" y="2106329"/>
        <a:ext cx="4265250" cy="729000"/>
      </dsp:txXfrm>
    </dsp:sp>
    <dsp:sp modelId="{7B14E519-63B9-49E9-8679-65E81A253719}">
      <dsp:nvSpPr>
        <dsp:cNvPr id="0" name=""/>
        <dsp:cNvSpPr/>
      </dsp:nvSpPr>
      <dsp:spPr>
        <a:xfrm>
          <a:off x="12511" y="2894768"/>
          <a:ext cx="4265250" cy="56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1A067-E4AF-4AD4-91F0-0861D01B3C76}">
      <dsp:nvSpPr>
        <dsp:cNvPr id="0" name=""/>
        <dsp:cNvSpPr/>
      </dsp:nvSpPr>
      <dsp:spPr>
        <a:xfrm>
          <a:off x="5567509" y="288421"/>
          <a:ext cx="1492837" cy="1492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F759-5FCD-42AB-8EC9-71B59FB28102}">
      <dsp:nvSpPr>
        <dsp:cNvPr id="0" name=""/>
        <dsp:cNvSpPr/>
      </dsp:nvSpPr>
      <dsp:spPr>
        <a:xfrm>
          <a:off x="5508564" y="1734399"/>
          <a:ext cx="426525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Deux </a:t>
          </a:r>
          <a:r>
            <a:rPr lang="fr-FR" sz="1400" kern="1200" dirty="0" err="1"/>
            <a:t>problémes</a:t>
          </a:r>
          <a:r>
            <a:rPr lang="fr-FR" sz="1400" kern="1200" dirty="0"/>
            <a:t>:</a:t>
          </a:r>
          <a:endParaRPr lang="en-US" sz="1400" kern="1200" dirty="0"/>
        </a:p>
      </dsp:txBody>
      <dsp:txXfrm>
        <a:off x="5508564" y="1734399"/>
        <a:ext cx="4265250" cy="729000"/>
      </dsp:txXfrm>
    </dsp:sp>
    <dsp:sp modelId="{A7471083-58E5-4F7C-B38F-D3B2FB727D12}">
      <dsp:nvSpPr>
        <dsp:cNvPr id="0" name=""/>
        <dsp:cNvSpPr/>
      </dsp:nvSpPr>
      <dsp:spPr>
        <a:xfrm>
          <a:off x="5024180" y="2302937"/>
          <a:ext cx="5351908" cy="1351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PB1: Quelle fonction optimiser ?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      Minimiser l’erreur de prédiction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PB2: Comment procéder à cet optimisation ?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 </a:t>
          </a:r>
          <a:r>
            <a:rPr lang="en-US" sz="1600" kern="1200" dirty="0" err="1"/>
            <a:t>Appliquer</a:t>
          </a:r>
          <a:r>
            <a:rPr lang="en-US" sz="1600" kern="1200" dirty="0"/>
            <a:t> le </a:t>
          </a:r>
          <a:r>
            <a:rPr lang="en-US" sz="1600" kern="1200" dirty="0" err="1"/>
            <a:t>principe</a:t>
          </a:r>
          <a:r>
            <a:rPr lang="en-US" sz="1600" kern="1200" dirty="0"/>
            <a:t> de </a:t>
          </a:r>
          <a:r>
            <a:rPr lang="en-US" sz="1600" kern="1200" dirty="0" err="1"/>
            <a:t>l’incrémentalité</a:t>
          </a:r>
          <a:endParaRPr lang="en-US" sz="1600" kern="1200" dirty="0"/>
        </a:p>
      </dsp:txBody>
      <dsp:txXfrm>
        <a:off x="5024180" y="2302937"/>
        <a:ext cx="5351908" cy="13519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B6F5C-E280-4781-98B5-50EF5DFACC5B}">
      <dsp:nvSpPr>
        <dsp:cNvPr id="0" name=""/>
        <dsp:cNvSpPr/>
      </dsp:nvSpPr>
      <dsp:spPr>
        <a:xfrm>
          <a:off x="12511" y="485698"/>
          <a:ext cx="1492837" cy="1492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423C-5CD8-421F-941F-E2A425947B70}">
      <dsp:nvSpPr>
        <dsp:cNvPr id="0" name=""/>
        <dsp:cNvSpPr/>
      </dsp:nvSpPr>
      <dsp:spPr>
        <a:xfrm>
          <a:off x="12511" y="2106329"/>
          <a:ext cx="426525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Objectifs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 Calculer et mettre à jour les poids à partir d’un fichier de données</a:t>
          </a:r>
        </a:p>
      </dsp:txBody>
      <dsp:txXfrm>
        <a:off x="12511" y="2106329"/>
        <a:ext cx="4265250" cy="729000"/>
      </dsp:txXfrm>
    </dsp:sp>
    <dsp:sp modelId="{7B14E519-63B9-49E9-8679-65E81A253719}">
      <dsp:nvSpPr>
        <dsp:cNvPr id="0" name=""/>
        <dsp:cNvSpPr/>
      </dsp:nvSpPr>
      <dsp:spPr>
        <a:xfrm>
          <a:off x="12511" y="2894768"/>
          <a:ext cx="4265250" cy="562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1A067-E4AF-4AD4-91F0-0861D01B3C76}">
      <dsp:nvSpPr>
        <dsp:cNvPr id="0" name=""/>
        <dsp:cNvSpPr/>
      </dsp:nvSpPr>
      <dsp:spPr>
        <a:xfrm>
          <a:off x="5567509" y="288421"/>
          <a:ext cx="1492837" cy="1492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F759-5FCD-42AB-8EC9-71B59FB28102}">
      <dsp:nvSpPr>
        <dsp:cNvPr id="0" name=""/>
        <dsp:cNvSpPr/>
      </dsp:nvSpPr>
      <dsp:spPr>
        <a:xfrm>
          <a:off x="5508564" y="1734399"/>
          <a:ext cx="426525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400" kern="1200" dirty="0"/>
            <a:t>Deux </a:t>
          </a:r>
          <a:r>
            <a:rPr lang="fr-FR" sz="1400" kern="1200" dirty="0" err="1"/>
            <a:t>problémes</a:t>
          </a:r>
          <a:r>
            <a:rPr lang="fr-FR" sz="1400" kern="1200" dirty="0"/>
            <a:t>:</a:t>
          </a:r>
          <a:endParaRPr lang="en-US" sz="1400" kern="1200" dirty="0"/>
        </a:p>
      </dsp:txBody>
      <dsp:txXfrm>
        <a:off x="5508564" y="1734399"/>
        <a:ext cx="4265250" cy="729000"/>
      </dsp:txXfrm>
    </dsp:sp>
    <dsp:sp modelId="{A7471083-58E5-4F7C-B38F-D3B2FB727D12}">
      <dsp:nvSpPr>
        <dsp:cNvPr id="0" name=""/>
        <dsp:cNvSpPr/>
      </dsp:nvSpPr>
      <dsp:spPr>
        <a:xfrm>
          <a:off x="5024180" y="2302937"/>
          <a:ext cx="5351908" cy="1351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PB1: Quelle fonction optimiser ?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1600" kern="1200" dirty="0"/>
            <a:t>      Minimiser l’erreur de prédiction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PB2: Comment procéder à cet optimisation ?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 </a:t>
          </a:r>
          <a:r>
            <a:rPr lang="en-US" sz="1600" kern="1200" dirty="0" err="1"/>
            <a:t>Appliquer</a:t>
          </a:r>
          <a:r>
            <a:rPr lang="en-US" sz="1600" kern="1200" dirty="0"/>
            <a:t> le </a:t>
          </a:r>
          <a:r>
            <a:rPr lang="en-US" sz="1600" kern="1200" dirty="0" err="1"/>
            <a:t>principe</a:t>
          </a:r>
          <a:r>
            <a:rPr lang="en-US" sz="1600" kern="1200" dirty="0"/>
            <a:t> de </a:t>
          </a:r>
          <a:r>
            <a:rPr lang="en-US" sz="1600" kern="1200" dirty="0" err="1"/>
            <a:t>l’incrémentalité</a:t>
          </a:r>
          <a:endParaRPr lang="en-US" sz="1600" kern="1200" dirty="0"/>
        </a:p>
      </dsp:txBody>
      <dsp:txXfrm>
        <a:off x="5024180" y="2302937"/>
        <a:ext cx="5351908" cy="13519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B6F5C-E280-4781-98B5-50EF5DFACC5B}">
      <dsp:nvSpPr>
        <dsp:cNvPr id="0" name=""/>
        <dsp:cNvSpPr/>
      </dsp:nvSpPr>
      <dsp:spPr>
        <a:xfrm>
          <a:off x="12511" y="580142"/>
          <a:ext cx="1492837" cy="1492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423C-5CD8-421F-941F-E2A425947B70}">
      <dsp:nvSpPr>
        <dsp:cNvPr id="0" name=""/>
        <dsp:cNvSpPr/>
      </dsp:nvSpPr>
      <dsp:spPr>
        <a:xfrm>
          <a:off x="12511" y="2192651"/>
          <a:ext cx="4265250" cy="639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/>
            <a:t>Objectif: Minimiser l’erreur commise en mettant à jour les paramétres?</a:t>
          </a:r>
          <a:endParaRPr lang="en-US" sz="2000" kern="1200"/>
        </a:p>
      </dsp:txBody>
      <dsp:txXfrm>
        <a:off x="12511" y="2192651"/>
        <a:ext cx="4265250" cy="639787"/>
      </dsp:txXfrm>
    </dsp:sp>
    <dsp:sp modelId="{7B14E519-63B9-49E9-8679-65E81A253719}">
      <dsp:nvSpPr>
        <dsp:cNvPr id="0" name=""/>
        <dsp:cNvSpPr/>
      </dsp:nvSpPr>
      <dsp:spPr>
        <a:xfrm>
          <a:off x="12511" y="2888100"/>
          <a:ext cx="4265250" cy="475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C1A067-E4AF-4AD4-91F0-0861D01B3C76}">
      <dsp:nvSpPr>
        <dsp:cNvPr id="0" name=""/>
        <dsp:cNvSpPr/>
      </dsp:nvSpPr>
      <dsp:spPr>
        <a:xfrm>
          <a:off x="5567509" y="444330"/>
          <a:ext cx="1492837" cy="1492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EF759-5FCD-42AB-8EC9-71B59FB28102}">
      <dsp:nvSpPr>
        <dsp:cNvPr id="0" name=""/>
        <dsp:cNvSpPr/>
      </dsp:nvSpPr>
      <dsp:spPr>
        <a:xfrm>
          <a:off x="5508564" y="1903559"/>
          <a:ext cx="4265250" cy="639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2000" kern="1200" dirty="0"/>
            <a:t>Trois scénarios:</a:t>
          </a:r>
          <a:endParaRPr lang="en-US" sz="2000" kern="1200" dirty="0"/>
        </a:p>
      </dsp:txBody>
      <dsp:txXfrm>
        <a:off x="5508564" y="1903559"/>
        <a:ext cx="4265250" cy="639787"/>
      </dsp:txXfrm>
    </dsp:sp>
    <dsp:sp modelId="{A7471083-58E5-4F7C-B38F-D3B2FB727D12}">
      <dsp:nvSpPr>
        <dsp:cNvPr id="0" name=""/>
        <dsp:cNvSpPr/>
      </dsp:nvSpPr>
      <dsp:spPr>
        <a:xfrm>
          <a:off x="5024180" y="2480664"/>
          <a:ext cx="5351908" cy="1018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Scenario 1:</a:t>
          </a:r>
          <a:r>
            <a:rPr lang="fr-FR" sz="1600" kern="1200" dirty="0"/>
            <a:t> Utiliser l’erreur pour mettre à jour seulement un paramètre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Scénario 2: </a:t>
          </a:r>
          <a:r>
            <a:rPr lang="fr-FR" sz="1600" kern="1200" dirty="0"/>
            <a:t>Partager l’erreur de manière équitable entre tous les paramètres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Scénario 3: </a:t>
          </a:r>
          <a:r>
            <a:rPr lang="fr-FR" sz="1600" kern="1200" dirty="0"/>
            <a:t>Partager l’erreur  proportionnellement à la valeur des paramètres</a:t>
          </a:r>
          <a:endParaRPr lang="en-US" sz="1600" kern="1200" dirty="0"/>
        </a:p>
      </dsp:txBody>
      <dsp:txXfrm>
        <a:off x="5024180" y="2480664"/>
        <a:ext cx="5351908" cy="1018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77C8C-4E22-D54A-BA88-87B5B2E42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350D1A-EA02-914C-8A8B-3A7CA4112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1A99-0564-8147-B53F-54B18BEF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9024F6-E4A7-A745-8A1B-D8EAE838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E0BB71-D672-2640-B011-FC1B189B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47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C9F6B0-32AE-AA4B-9839-61F888F2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7DEC03-A2ED-3645-AC89-7BE172C3D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F5B905-1BB3-D748-BC1A-0CFEC1D6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032FA6-7078-A44A-9011-B0AB0AF2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F21875-7627-B64A-B781-42BD94D2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52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75F090A-D2A8-BF4E-B075-0BBC1B7FF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44C810-E568-6D4E-9C92-54887C6B6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27E6DD-3D36-1E4D-87C9-094CDAD3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35E010-D7E4-7F4E-A67C-3B060A11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72ABA6-5ACA-EE4E-9877-063C3C87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5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4C97D-72B1-0A42-9BB6-D5BE29A6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A9F773-5866-D245-A3DC-AD928089A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90530F-CB9E-B149-B16D-A88E7ED23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D5542E-0842-AF45-9426-A37E4150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25151-26C7-224C-90D5-BF640DB2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5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C9CDD-7FCF-764B-8D00-9C6443DB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7AFD29-E211-424D-9DC1-506DDB605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8A3C58-E3C7-204D-B63A-E1ADBE74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B3D186-A6B9-D640-9072-73A6D717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68FD3D-E3F6-554F-9AAB-11A5A8EE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25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C9963-9D99-C94A-BF18-DD8773CB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CAFFA0-4F2F-7941-B9BF-8AAE0950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BB87E6-CA59-6746-BCED-A6D23023F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5BBE23-3B1A-E448-AFD5-C68D33D6C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E833D4-A4E7-864A-9D91-B381A679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49B92E-EE9B-734C-942F-CD8B53BC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72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745EA-78B3-1E4D-A35E-479169E8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8888FD-36F5-CE42-9642-7A820CCE8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814341-F4BF-B648-971E-53B4D8282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2405AB-58AF-664B-B580-5139292FAD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59AFDD4-A0FA-4C42-825B-05A4FE2F2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93228E5-87F8-A64C-A494-AE7A24C2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7AC7D82-1E6E-8849-A49E-F8BC374E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5C0F6B-7858-9D41-ADAC-E37133B8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10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C828E-3E5D-5E43-934C-91868FB2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B42DE7-851D-7946-9E48-B68C9896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EBE95D-5C3F-BF47-9819-66F26E8A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1E1C20-106D-2346-9F34-35A6C552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9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1603D8-30D9-E846-BDF9-744EA8529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2A819BC-941E-D441-B9C8-3789D8CF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61BD20-3B05-3546-8E64-60ACA008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99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F01B7C-FD42-754A-93A4-76870E48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773F71-77CA-634D-9650-6E3618B20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DA0F00-2CBA-AB47-8A0C-1AAE77E2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6B01C9-789C-0343-A823-D5DEADEB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654CF0-BC33-4946-ACFD-A4F829C8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193C18-5878-2242-A581-F2AFBCF4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40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1D438-B137-D84E-B5AF-7C184A1B9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C078CB5-CF56-1F4D-A9F5-6A231492A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22A71C-F56D-D049-805A-F86C7452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255B0A-80FD-D44E-9296-653B2A66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DA444F-CF39-894E-AC9A-77440F37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B89C80-D0CC-2043-98A3-003FC3BE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67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303DC1-AB9B-9A4B-B426-D977BC23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AC5560-AF69-C241-B11C-1A915D4B3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63C065-3955-0B4C-8618-CE69BBB90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9CB6F-40C2-5D4D-9150-A4F64AD7181E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E77877-D50C-C74A-824F-33EA7BDB3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2CD148-BDC3-C04B-90C4-AC93B4227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36F61-75CC-ED4F-8058-5BA060870B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90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6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0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06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2" Type="http://schemas.openxmlformats.org/officeDocument/2006/relationships/image" Target="../media/image105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9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30.png"/><Relationship Id="rId7" Type="http://schemas.openxmlformats.org/officeDocument/2006/relationships/image" Target="../media/image111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7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42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image" Target="../media/image148.png"/><Relationship Id="rId21" Type="http://schemas.openxmlformats.org/officeDocument/2006/relationships/image" Target="../media/image168.png"/><Relationship Id="rId7" Type="http://schemas.openxmlformats.org/officeDocument/2006/relationships/image" Target="../media/image152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2" Type="http://schemas.openxmlformats.org/officeDocument/2006/relationships/image" Target="../media/image147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7.png"/><Relationship Id="rId24" Type="http://schemas.openxmlformats.org/officeDocument/2006/relationships/image" Target="../media/image171.png"/><Relationship Id="rId5" Type="http://schemas.openxmlformats.org/officeDocument/2006/relationships/image" Target="../media/image150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10" Type="http://schemas.openxmlformats.org/officeDocument/2006/relationships/image" Target="../media/image156.png"/><Relationship Id="rId19" Type="http://schemas.openxmlformats.org/officeDocument/2006/relationships/image" Target="../media/image166.png"/><Relationship Id="rId4" Type="http://schemas.openxmlformats.org/officeDocument/2006/relationships/image" Target="../media/image149.png"/><Relationship Id="rId9" Type="http://schemas.openxmlformats.org/officeDocument/2006/relationships/image" Target="../media/image155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94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93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42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C8A1A2-9BD0-C540-89CE-AAA81E9F8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chemeClr val="bg1"/>
                </a:solidFill>
              </a:rPr>
              <a:t>Indaba 2019 DAKAR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20015A-1DBC-2D4C-A059-B591D0467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fr-FR" sz="1900">
                <a:solidFill>
                  <a:schemeClr val="bg1"/>
                </a:solidFill>
              </a:rPr>
              <a:t>Des réseaux de neurones au deep learning</a:t>
            </a:r>
          </a:p>
          <a:p>
            <a:pPr algn="l"/>
            <a:r>
              <a:rPr lang="fr-FR" sz="1900">
                <a:solidFill>
                  <a:schemeClr val="bg1"/>
                </a:solidFill>
              </a:rPr>
              <a:t>Pr Mamadou BOUSSO</a:t>
            </a:r>
          </a:p>
          <a:p>
            <a:pPr algn="l"/>
            <a:r>
              <a:rPr lang="fr-FR" sz="1900">
                <a:solidFill>
                  <a:schemeClr val="bg1"/>
                </a:solidFill>
              </a:rPr>
              <a:t>Univerrsité de Thies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0CD423-FF45-4C98-93B0-6D473AD93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89520-AFFA-0D44-B133-E5846BFE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Neurone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/>
              <p:nvPr/>
            </p:nvSpPr>
            <p:spPr>
              <a:xfrm>
                <a:off x="1651428" y="3838316"/>
                <a:ext cx="741406" cy="75376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428" y="3838316"/>
                <a:ext cx="741406" cy="75376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/>
              <p:nvPr/>
            </p:nvSpPr>
            <p:spPr>
              <a:xfrm>
                <a:off x="1700854" y="4890958"/>
                <a:ext cx="776676" cy="71669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S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SN" dirty="0"/>
              </a:p>
            </p:txBody>
          </p:sp>
        </mc:Choice>
        <mc:Fallback xmlns="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54" y="4890958"/>
                <a:ext cx="776676" cy="7166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/>
              <p:nvPr/>
            </p:nvSpPr>
            <p:spPr>
              <a:xfrm>
                <a:off x="1700855" y="5906530"/>
                <a:ext cx="776675" cy="71669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55" y="5906530"/>
                <a:ext cx="776675" cy="71669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F88D0AF-650B-4242-8E8F-521F60B5B7E8}"/>
              </a:ext>
            </a:extLst>
          </p:cNvPr>
          <p:cNvCxnSpPr/>
          <p:nvPr/>
        </p:nvCxnSpPr>
        <p:spPr>
          <a:xfrm>
            <a:off x="2477530" y="4233732"/>
            <a:ext cx="2823519" cy="89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D500A8F-39FA-D141-86A2-F936CEE530FA}"/>
              </a:ext>
            </a:extLst>
          </p:cNvPr>
          <p:cNvCxnSpPr/>
          <p:nvPr/>
        </p:nvCxnSpPr>
        <p:spPr>
          <a:xfrm>
            <a:off x="2619632" y="5307100"/>
            <a:ext cx="2644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0ECAC78-69F4-C84E-8EA5-C4BD34D3FFCA}"/>
              </a:ext>
            </a:extLst>
          </p:cNvPr>
          <p:cNvCxnSpPr/>
          <p:nvPr/>
        </p:nvCxnSpPr>
        <p:spPr>
          <a:xfrm flipV="1">
            <a:off x="2582562" y="5412259"/>
            <a:ext cx="2718487" cy="79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id="{654F567B-7367-6B44-A812-E989F09960A2}"/>
              </a:ext>
            </a:extLst>
          </p:cNvPr>
          <p:cNvSpPr/>
          <p:nvPr/>
        </p:nvSpPr>
        <p:spPr>
          <a:xfrm>
            <a:off x="5449330" y="4970758"/>
            <a:ext cx="704335" cy="63689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37765BA-9EEE-5343-946C-A031624FC700}"/>
              </a:ext>
            </a:extLst>
          </p:cNvPr>
          <p:cNvCxnSpPr/>
          <p:nvPr/>
        </p:nvCxnSpPr>
        <p:spPr>
          <a:xfrm>
            <a:off x="6240162" y="5307100"/>
            <a:ext cx="158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A96B1F1-FBE6-EE40-B3BA-88A521E5795E}"/>
                  </a:ext>
                </a:extLst>
              </p:cNvPr>
              <p:cNvSpPr txBox="1"/>
              <p:nvPr/>
            </p:nvSpPr>
            <p:spPr>
              <a:xfrm>
                <a:off x="8994941" y="4611127"/>
                <a:ext cx="1957011" cy="553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2A96B1F1-FBE6-EE40-B3BA-88A521E5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941" y="4611127"/>
                <a:ext cx="1957011" cy="553613"/>
              </a:xfrm>
              <a:prstGeom prst="rect">
                <a:avLst/>
              </a:prstGeom>
              <a:blipFill>
                <a:blip r:embed="rId5"/>
                <a:stretch>
                  <a:fillRect l="-2597" t="-4444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>
            <a:extLst>
              <a:ext uri="{FF2B5EF4-FFF2-40B4-BE49-F238E27FC236}">
                <a16:creationId xmlns:a16="http://schemas.microsoft.com/office/drawing/2014/main" id="{54DFD40B-60DA-DA4C-BF42-EDDF6666434C}"/>
              </a:ext>
            </a:extLst>
          </p:cNvPr>
          <p:cNvSpPr txBox="1"/>
          <p:nvPr/>
        </p:nvSpPr>
        <p:spPr>
          <a:xfrm>
            <a:off x="8548404" y="5262615"/>
            <a:ext cx="3095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d’activation </a:t>
            </a:r>
            <a:r>
              <a:rPr lang="fr-FR" dirty="0" err="1"/>
              <a:t>sigmoid</a:t>
            </a:r>
            <a:r>
              <a:rPr lang="fr-FR" dirty="0"/>
              <a:t> qui permet d’introduire une non linéarité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DD8A7F6C-98DB-2746-AE98-E45B2B0E2E0F}"/>
                  </a:ext>
                </a:extLst>
              </p:cNvPr>
              <p:cNvSpPr txBox="1"/>
              <p:nvPr/>
            </p:nvSpPr>
            <p:spPr>
              <a:xfrm>
                <a:off x="6096000" y="2780087"/>
                <a:ext cx="948657" cy="733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DD8A7F6C-98DB-2746-AE98-E45B2B0E2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80087"/>
                <a:ext cx="948657" cy="733278"/>
              </a:xfrm>
              <a:prstGeom prst="rect">
                <a:avLst/>
              </a:prstGeom>
              <a:blipFill>
                <a:blip r:embed="rId6"/>
                <a:stretch>
                  <a:fillRect l="-4000" b="-50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B02F211D-E43A-A849-BBD2-784FAAB18831}"/>
                  </a:ext>
                </a:extLst>
              </p:cNvPr>
              <p:cNvSpPr txBox="1"/>
              <p:nvPr/>
            </p:nvSpPr>
            <p:spPr>
              <a:xfrm>
                <a:off x="10019017" y="2780087"/>
                <a:ext cx="955326" cy="797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B02F211D-E43A-A849-BBD2-784FAAB18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017" y="2780087"/>
                <a:ext cx="955326" cy="797782"/>
              </a:xfrm>
              <a:prstGeom prst="rect">
                <a:avLst/>
              </a:prstGeom>
              <a:blipFill>
                <a:blip r:embed="rId7"/>
                <a:stretch>
                  <a:fillRect l="-2632" t="-1563"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2CCF764E-1614-504E-9D0E-6D5BC965BF52}"/>
              </a:ext>
            </a:extLst>
          </p:cNvPr>
          <p:cNvSpPr txBox="1"/>
          <p:nvPr/>
        </p:nvSpPr>
        <p:spPr>
          <a:xfrm>
            <a:off x="8548404" y="2780087"/>
            <a:ext cx="131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Poids ou paramètres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C958498-C56B-D547-B96D-234979B4A785}"/>
              </a:ext>
            </a:extLst>
          </p:cNvPr>
          <p:cNvSpPr txBox="1"/>
          <p:nvPr/>
        </p:nvSpPr>
        <p:spPr>
          <a:xfrm>
            <a:off x="4620178" y="2868630"/>
            <a:ext cx="118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Valeurs d’entrées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307979-610E-A448-B1E0-99DA0CEB901C}"/>
              </a:ext>
            </a:extLst>
          </p:cNvPr>
          <p:cNvSpPr txBox="1"/>
          <p:nvPr/>
        </p:nvSpPr>
        <p:spPr>
          <a:xfrm>
            <a:off x="4845629" y="5924925"/>
            <a:ext cx="2031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Interactions non linéaires entre les variables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69BDB7-C2EA-F24A-83AE-08B4618A1961}"/>
              </a:ext>
            </a:extLst>
          </p:cNvPr>
          <p:cNvSpPr txBox="1"/>
          <p:nvPr/>
        </p:nvSpPr>
        <p:spPr>
          <a:xfrm>
            <a:off x="5301049" y="297180"/>
            <a:ext cx="6494711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fr-FR" b="1" u="sng" dirty="0"/>
              <a:t>Objectifs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Représenter les interactions entre les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Affecter des poids qui représentent la force de ces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Activer le signal avec une fonction d’activation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Trouver les poids qui minimisent une certaine fonction coût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1B3B77D-FD33-364F-A3C4-D733FDC977E8}"/>
              </a:ext>
            </a:extLst>
          </p:cNvPr>
          <p:cNvCxnSpPr>
            <a:cxnSpLocks/>
          </p:cNvCxnSpPr>
          <p:nvPr/>
        </p:nvCxnSpPr>
        <p:spPr>
          <a:xfrm flipH="1">
            <a:off x="5801497" y="5052235"/>
            <a:ext cx="5767" cy="47393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07A4646-9066-D74C-9EDB-A522FDAC23EA}"/>
              </a:ext>
            </a:extLst>
          </p:cNvPr>
          <p:cNvCxnSpPr>
            <a:cxnSpLocks/>
          </p:cNvCxnSpPr>
          <p:nvPr/>
        </p:nvCxnSpPr>
        <p:spPr>
          <a:xfrm flipV="1">
            <a:off x="6096000" y="4829466"/>
            <a:ext cx="2841276" cy="40127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7BB10FE-0DAE-0D4C-A54B-5895321A0F50}"/>
                  </a:ext>
                </a:extLst>
              </p:cNvPr>
              <p:cNvSpPr txBox="1"/>
              <p:nvPr/>
            </p:nvSpPr>
            <p:spPr>
              <a:xfrm>
                <a:off x="4522971" y="4397326"/>
                <a:ext cx="3405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7BB10FE-0DAE-0D4C-A54B-5895321A0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971" y="4397326"/>
                <a:ext cx="3405035" cy="276999"/>
              </a:xfrm>
              <a:prstGeom prst="rect">
                <a:avLst/>
              </a:prstGeom>
              <a:blipFill>
                <a:blip r:embed="rId8"/>
                <a:stretch>
                  <a:fillRect l="-743" t="-4348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A838061D-9A43-7740-B4B6-F37D90A74291}"/>
              </a:ext>
            </a:extLst>
          </p:cNvPr>
          <p:cNvCxnSpPr/>
          <p:nvPr/>
        </p:nvCxnSpPr>
        <p:spPr>
          <a:xfrm flipH="1" flipV="1">
            <a:off x="5490519" y="4753102"/>
            <a:ext cx="181027" cy="4577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194BFFB-8D28-1646-9A52-521D75217FAE}"/>
                  </a:ext>
                </a:extLst>
              </p:cNvPr>
              <p:cNvSpPr/>
              <p:nvPr/>
            </p:nvSpPr>
            <p:spPr>
              <a:xfrm>
                <a:off x="2850511" y="4060345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194BFFB-8D28-1646-9A52-521D75217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511" y="4060345"/>
                <a:ext cx="4612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C96233-1803-B640-A510-2695E3A51056}"/>
                  </a:ext>
                </a:extLst>
              </p:cNvPr>
              <p:cNvSpPr/>
              <p:nvPr/>
            </p:nvSpPr>
            <p:spPr>
              <a:xfrm>
                <a:off x="2845188" y="4919871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C96233-1803-B640-A510-2695E3A51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88" y="4919871"/>
                <a:ext cx="4666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53EC65-02C0-0F47-AFF8-538062B066D4}"/>
                  </a:ext>
                </a:extLst>
              </p:cNvPr>
              <p:cNvSpPr/>
              <p:nvPr/>
            </p:nvSpPr>
            <p:spPr>
              <a:xfrm>
                <a:off x="3099862" y="6080210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53EC65-02C0-0F47-AFF8-538062B06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62" y="6080210"/>
                <a:ext cx="4666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58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128830-4AE7-2140-A6C9-675E080D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5766"/>
            <a:ext cx="4518236" cy="109984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700" dirty="0"/>
              <a:t>Le perceptron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64C060-5C87-004C-8067-DDAFEDB5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874532"/>
            <a:ext cx="4974336" cy="2822935"/>
          </a:xfrm>
          <a:prstGeom prst="rect">
            <a:avLst/>
          </a:prstGeom>
        </p:spPr>
      </p:pic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335D67C-CF16-7449-9532-B3AD0B092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749" y="320843"/>
            <a:ext cx="5514886" cy="38501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AE98C0-41A5-1946-B9D1-4CD5CB221E2D}"/>
              </a:ext>
            </a:extLst>
          </p:cNvPr>
          <p:cNvSpPr txBox="1"/>
          <p:nvPr/>
        </p:nvSpPr>
        <p:spPr>
          <a:xfrm>
            <a:off x="0" y="621399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Source: https://medium.com/@stanleydukor/neural-representation-of-and-or-not-xor-and-xnor-logic-gates-perceptron-algorithm-b0275375fea1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55205E1-8142-C94C-8986-671988107B5F}"/>
                  </a:ext>
                </a:extLst>
              </p:cNvPr>
              <p:cNvSpPr txBox="1"/>
              <p:nvPr/>
            </p:nvSpPr>
            <p:spPr>
              <a:xfrm>
                <a:off x="3477496" y="4841190"/>
                <a:ext cx="3438120" cy="1246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𝑀𝑜𝑑𝑒𝑙𝑒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𝑝𝑟𝑒𝑑𝑖𝑐𝑡𝑖𝑜𝑛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𝑎𝑙𝑜𝑟𝑠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𝑎𝑙𝑜𝑟𝑠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55205E1-8142-C94C-8986-671988107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496" y="4841190"/>
                <a:ext cx="3438120" cy="1246944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42EA7BC2-0D9F-574B-9A7B-D94B589D2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435" y="4700201"/>
            <a:ext cx="5156200" cy="1244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E3E29D-4DD5-0A42-B601-DB9983DCE10C}"/>
              </a:ext>
            </a:extLst>
          </p:cNvPr>
          <p:cNvSpPr/>
          <p:nvPr/>
        </p:nvSpPr>
        <p:spPr>
          <a:xfrm>
            <a:off x="321564" y="320843"/>
            <a:ext cx="5609503" cy="55368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 à seuil ou fonction de </a:t>
            </a:r>
            <a:r>
              <a:rPr lang="fr-FR" dirty="0" err="1"/>
              <a:t>heaviside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2B5E797-0F74-F74B-8CFF-FC93E3C895A7}"/>
                  </a:ext>
                </a:extLst>
              </p:cNvPr>
              <p:cNvSpPr txBox="1"/>
              <p:nvPr/>
            </p:nvSpPr>
            <p:spPr>
              <a:xfrm>
                <a:off x="1040740" y="5635352"/>
                <a:ext cx="2436756" cy="40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fr-FR" dirty="0"/>
                            <m:t> )*</m:t>
                          </m:r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2B5E797-0F74-F74B-8CFF-FC93E3C8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40" y="5635352"/>
                <a:ext cx="2436756" cy="406843"/>
              </a:xfrm>
              <a:prstGeom prst="rect">
                <a:avLst/>
              </a:prstGeom>
              <a:blipFill>
                <a:blip r:embed="rId6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2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53FEF-5781-7A4F-82F7-A231E853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Porte AND et 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9483B8-15C1-E549-AC73-9BD1DE8EA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175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042BF8F-EFD5-6A45-BA84-D62ACA98F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24883"/>
              </p:ext>
            </p:extLst>
          </p:nvPr>
        </p:nvGraphicFramePr>
        <p:xfrm>
          <a:off x="100552" y="1570105"/>
          <a:ext cx="54616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757">
                  <a:extLst>
                    <a:ext uri="{9D8B030D-6E8A-4147-A177-3AD203B41FA5}">
                      <a16:colId xmlns:a16="http://schemas.microsoft.com/office/drawing/2014/main" val="1655780955"/>
                    </a:ext>
                  </a:extLst>
                </a:gridCol>
                <a:gridCol w="1044932">
                  <a:extLst>
                    <a:ext uri="{9D8B030D-6E8A-4147-A177-3AD203B41FA5}">
                      <a16:colId xmlns:a16="http://schemas.microsoft.com/office/drawing/2014/main" val="976765984"/>
                    </a:ext>
                  </a:extLst>
                </a:gridCol>
                <a:gridCol w="1370693">
                  <a:extLst>
                    <a:ext uri="{9D8B030D-6E8A-4147-A177-3AD203B41FA5}">
                      <a16:colId xmlns:a16="http://schemas.microsoft.com/office/drawing/2014/main" val="634624054"/>
                    </a:ext>
                  </a:extLst>
                </a:gridCol>
                <a:gridCol w="2119305">
                  <a:extLst>
                    <a:ext uri="{9D8B030D-6E8A-4147-A177-3AD203B41FA5}">
                      <a16:colId xmlns:a16="http://schemas.microsoft.com/office/drawing/2014/main" val="4148448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Porte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Porte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78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39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18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8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49006"/>
                  </a:ext>
                </a:extLst>
              </a:tr>
            </a:tbl>
          </a:graphicData>
        </a:graphic>
      </p:graphicFrame>
      <p:grpSp>
        <p:nvGrpSpPr>
          <p:cNvPr id="37" name="Groupe 36">
            <a:extLst>
              <a:ext uri="{FF2B5EF4-FFF2-40B4-BE49-F238E27FC236}">
                <a16:creationId xmlns:a16="http://schemas.microsoft.com/office/drawing/2014/main" id="{CFD8206A-C388-FF4E-B2F9-C7B724323AE4}"/>
              </a:ext>
            </a:extLst>
          </p:cNvPr>
          <p:cNvGrpSpPr/>
          <p:nvPr/>
        </p:nvGrpSpPr>
        <p:grpSpPr>
          <a:xfrm>
            <a:off x="3744097" y="4844419"/>
            <a:ext cx="2568146" cy="2013581"/>
            <a:chOff x="3744097" y="4844419"/>
            <a:chExt cx="2568146" cy="201358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734A45-7875-B243-A25F-497F5F9FDA6C}"/>
                </a:ext>
              </a:extLst>
            </p:cNvPr>
            <p:cNvSpPr/>
            <p:nvPr/>
          </p:nvSpPr>
          <p:spPr>
            <a:xfrm>
              <a:off x="4102443" y="4983433"/>
              <a:ext cx="2100649" cy="16906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7554F89D-12CC-814F-9A9F-209AEC7D455B}"/>
                </a:ext>
              </a:extLst>
            </p:cNvPr>
            <p:cNvSpPr/>
            <p:nvPr/>
          </p:nvSpPr>
          <p:spPr>
            <a:xfrm>
              <a:off x="3991233" y="4844419"/>
              <a:ext cx="284205" cy="2780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BDD3EA3-4D3E-874B-A620-5DB86F0B4CCE}"/>
                </a:ext>
              </a:extLst>
            </p:cNvPr>
            <p:cNvSpPr/>
            <p:nvPr/>
          </p:nvSpPr>
          <p:spPr>
            <a:xfrm>
              <a:off x="3960340" y="6487237"/>
              <a:ext cx="284205" cy="256177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B55DEEE-D780-4648-95B3-B8AA89751887}"/>
                </a:ext>
              </a:extLst>
            </p:cNvPr>
            <p:cNvSpPr/>
            <p:nvPr/>
          </p:nvSpPr>
          <p:spPr>
            <a:xfrm>
              <a:off x="6028038" y="4900595"/>
              <a:ext cx="284205" cy="2681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CE1A36C-65AA-E148-A2DC-F00CA28019C3}"/>
                </a:ext>
              </a:extLst>
            </p:cNvPr>
            <p:cNvSpPr/>
            <p:nvPr/>
          </p:nvSpPr>
          <p:spPr>
            <a:xfrm>
              <a:off x="6057899" y="6522535"/>
              <a:ext cx="249195" cy="258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FAF54DE-3256-E546-B765-1C7FF02C2CAF}"/>
                </a:ext>
              </a:extLst>
            </p:cNvPr>
            <p:cNvCxnSpPr/>
            <p:nvPr/>
          </p:nvCxnSpPr>
          <p:spPr>
            <a:xfrm>
              <a:off x="3744097" y="5684108"/>
              <a:ext cx="1495168" cy="1173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892F1E08-BE33-A84C-B338-A5197129AB30}"/>
              </a:ext>
            </a:extLst>
          </p:cNvPr>
          <p:cNvSpPr txBox="1"/>
          <p:nvPr/>
        </p:nvSpPr>
        <p:spPr>
          <a:xfrm>
            <a:off x="6203092" y="447314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C9DBA46-72A7-C340-AD8C-19BF0DA7298B}"/>
              </a:ext>
            </a:extLst>
          </p:cNvPr>
          <p:cNvSpPr txBox="1"/>
          <p:nvPr/>
        </p:nvSpPr>
        <p:spPr>
          <a:xfrm>
            <a:off x="6307094" y="646715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(1,0)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248F8F-E9AC-F342-AE43-C50D69628FE5}"/>
              </a:ext>
            </a:extLst>
          </p:cNvPr>
          <p:cNvSpPr txBox="1"/>
          <p:nvPr/>
        </p:nvSpPr>
        <p:spPr>
          <a:xfrm>
            <a:off x="3429361" y="471052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(0,1)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24B6BA7-473C-1A45-8B50-22374188E4A2}"/>
              </a:ext>
            </a:extLst>
          </p:cNvPr>
          <p:cNvSpPr txBox="1"/>
          <p:nvPr/>
        </p:nvSpPr>
        <p:spPr>
          <a:xfrm>
            <a:off x="3377180" y="645022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(0,0)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877878E-99E6-524C-A90E-718E02D63F6C}"/>
              </a:ext>
            </a:extLst>
          </p:cNvPr>
          <p:cNvGrpSpPr/>
          <p:nvPr/>
        </p:nvGrpSpPr>
        <p:grpSpPr>
          <a:xfrm>
            <a:off x="570470" y="4676852"/>
            <a:ext cx="2742839" cy="2020510"/>
            <a:chOff x="570470" y="4676852"/>
            <a:chExt cx="2742839" cy="20205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94E43B-2273-014E-BF77-6A5A269CC104}"/>
                </a:ext>
              </a:extLst>
            </p:cNvPr>
            <p:cNvSpPr/>
            <p:nvPr/>
          </p:nvSpPr>
          <p:spPr>
            <a:xfrm>
              <a:off x="712573" y="4983433"/>
              <a:ext cx="1927654" cy="1598023"/>
            </a:xfrm>
            <a:prstGeom prst="rect">
              <a:avLst/>
            </a:prstGeom>
            <a:solidFill>
              <a:schemeClr val="bg1"/>
            </a:solidFill>
            <a:ln cap="sq" cmpd="sng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5064FCF-83F8-EF4A-B1D2-9EF581D95EBE}"/>
                </a:ext>
              </a:extLst>
            </p:cNvPr>
            <p:cNvSpPr/>
            <p:nvPr/>
          </p:nvSpPr>
          <p:spPr>
            <a:xfrm>
              <a:off x="570470" y="4867527"/>
              <a:ext cx="284205" cy="254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21D80EA-9E4D-9C4C-8E37-D8D312C0E002}"/>
                </a:ext>
              </a:extLst>
            </p:cNvPr>
            <p:cNvSpPr/>
            <p:nvPr/>
          </p:nvSpPr>
          <p:spPr>
            <a:xfrm>
              <a:off x="570470" y="6450227"/>
              <a:ext cx="284205" cy="2471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02AF31D-CA0D-6F4D-98B9-787D2A20EC8B}"/>
                </a:ext>
              </a:extLst>
            </p:cNvPr>
            <p:cNvSpPr/>
            <p:nvPr/>
          </p:nvSpPr>
          <p:spPr>
            <a:xfrm>
              <a:off x="2508422" y="6435008"/>
              <a:ext cx="273908" cy="239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BC9BC1A-2165-DC46-8716-8030C96DD779}"/>
                </a:ext>
              </a:extLst>
            </p:cNvPr>
            <p:cNvSpPr/>
            <p:nvPr/>
          </p:nvSpPr>
          <p:spPr>
            <a:xfrm>
              <a:off x="2508422" y="4844419"/>
              <a:ext cx="273908" cy="2780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298154FC-73FD-7C49-91BD-4C2A0070D6CE}"/>
                </a:ext>
              </a:extLst>
            </p:cNvPr>
            <p:cNvCxnSpPr/>
            <p:nvPr/>
          </p:nvCxnSpPr>
          <p:spPr>
            <a:xfrm>
              <a:off x="1330412" y="4737440"/>
              <a:ext cx="1594021" cy="11857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059E128D-4DEE-A044-822B-C2F0BFEA73AE}"/>
                </a:ext>
              </a:extLst>
            </p:cNvPr>
            <p:cNvSpPr txBox="1"/>
            <p:nvPr/>
          </p:nvSpPr>
          <p:spPr>
            <a:xfrm>
              <a:off x="2695832" y="4676852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(1,1)</a:t>
              </a:r>
            </a:p>
          </p:txBody>
        </p:sp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052D91A1-99D9-F440-B43E-A4E280218CCE}"/>
              </a:ext>
            </a:extLst>
          </p:cNvPr>
          <p:cNvSpPr txBox="1"/>
          <p:nvPr/>
        </p:nvSpPr>
        <p:spPr>
          <a:xfrm>
            <a:off x="-84799" y="470174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(0,1)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B6F2EFA-311B-E546-9D54-013E3004BD1D}"/>
              </a:ext>
            </a:extLst>
          </p:cNvPr>
          <p:cNvSpPr txBox="1"/>
          <p:nvPr/>
        </p:nvSpPr>
        <p:spPr>
          <a:xfrm>
            <a:off x="1958545" y="655457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(1,0)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969D3B0-082E-5E44-9173-8B4212A28364}"/>
              </a:ext>
            </a:extLst>
          </p:cNvPr>
          <p:cNvSpPr txBox="1"/>
          <p:nvPr/>
        </p:nvSpPr>
        <p:spPr>
          <a:xfrm>
            <a:off x="-53366" y="64567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(0,0)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BDCF39C-13E9-7B42-B009-1E0F09BD4459}"/>
              </a:ext>
            </a:extLst>
          </p:cNvPr>
          <p:cNvSpPr/>
          <p:nvPr/>
        </p:nvSpPr>
        <p:spPr>
          <a:xfrm>
            <a:off x="6505303" y="222069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D525E61-42C5-904D-BC02-00C04902FC9B}"/>
              </a:ext>
            </a:extLst>
          </p:cNvPr>
          <p:cNvSpPr/>
          <p:nvPr/>
        </p:nvSpPr>
        <p:spPr>
          <a:xfrm>
            <a:off x="6505303" y="808337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EB8F93D-959A-D548-AB73-656B73F3EA5C}"/>
              </a:ext>
            </a:extLst>
          </p:cNvPr>
          <p:cNvSpPr/>
          <p:nvPr/>
        </p:nvSpPr>
        <p:spPr>
          <a:xfrm>
            <a:off x="6495670" y="1362162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ACD4790C-BCD0-9340-9450-FB406A657A97}"/>
              </a:ext>
            </a:extLst>
          </p:cNvPr>
          <p:cNvSpPr/>
          <p:nvPr/>
        </p:nvSpPr>
        <p:spPr>
          <a:xfrm>
            <a:off x="8091183" y="800923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5C6942AF-F8CA-F646-9E21-7A9991BA8A04}"/>
              </a:ext>
            </a:extLst>
          </p:cNvPr>
          <p:cNvSpPr/>
          <p:nvPr/>
        </p:nvSpPr>
        <p:spPr>
          <a:xfrm>
            <a:off x="9093756" y="746800"/>
            <a:ext cx="713560" cy="56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fr-FR" sz="1200" dirty="0" err="1"/>
              <a:t>Step</a:t>
            </a:r>
            <a:endParaRPr lang="fr-FR" sz="1200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6158F03-74A6-9445-9171-A16D1293C788}"/>
              </a:ext>
            </a:extLst>
          </p:cNvPr>
          <p:cNvCxnSpPr/>
          <p:nvPr/>
        </p:nvCxnSpPr>
        <p:spPr>
          <a:xfrm>
            <a:off x="6924571" y="438488"/>
            <a:ext cx="1166612" cy="5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511420B-93F1-0F4B-82D1-7B258DBAA91F}"/>
              </a:ext>
            </a:extLst>
          </p:cNvPr>
          <p:cNvCxnSpPr>
            <a:stCxn id="38" idx="6"/>
            <a:endCxn id="47" idx="2"/>
          </p:cNvCxnSpPr>
          <p:nvPr/>
        </p:nvCxnSpPr>
        <p:spPr>
          <a:xfrm flipV="1">
            <a:off x="6924571" y="1017343"/>
            <a:ext cx="1166612" cy="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F9BDFE0-067D-2E4E-B94F-CD0971E3A3AE}"/>
              </a:ext>
            </a:extLst>
          </p:cNvPr>
          <p:cNvCxnSpPr>
            <a:stCxn id="46" idx="6"/>
            <a:endCxn id="47" idx="2"/>
          </p:cNvCxnSpPr>
          <p:nvPr/>
        </p:nvCxnSpPr>
        <p:spPr>
          <a:xfrm flipV="1">
            <a:off x="6914938" y="1017343"/>
            <a:ext cx="1176245" cy="56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BFE48879-799C-754F-8146-8BE38E8D51B2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>
            <a:off x="8510451" y="1017343"/>
            <a:ext cx="583305" cy="1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5099B5C6-AE7E-F848-849D-D9B3D3CD0FE0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9807316" y="1027420"/>
            <a:ext cx="738631" cy="1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A71191E0-CBA3-5A49-9316-513AFC1E62FF}"/>
              </a:ext>
            </a:extLst>
          </p:cNvPr>
          <p:cNvSpPr/>
          <p:nvPr/>
        </p:nvSpPr>
        <p:spPr>
          <a:xfrm>
            <a:off x="6495670" y="2321192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77606D09-4C54-CA4C-9F1B-C8AFB0FA56A8}"/>
              </a:ext>
            </a:extLst>
          </p:cNvPr>
          <p:cNvSpPr/>
          <p:nvPr/>
        </p:nvSpPr>
        <p:spPr>
          <a:xfrm>
            <a:off x="6495670" y="2946031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BDBBBF6A-25D4-CA4D-89F3-4B80909C5E7A}"/>
              </a:ext>
            </a:extLst>
          </p:cNvPr>
          <p:cNvSpPr/>
          <p:nvPr/>
        </p:nvSpPr>
        <p:spPr>
          <a:xfrm>
            <a:off x="6495670" y="3594584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7ADCAB8-DACB-7B44-9BBA-561D3C7A61CB}"/>
              </a:ext>
            </a:extLst>
          </p:cNvPr>
          <p:cNvSpPr/>
          <p:nvPr/>
        </p:nvSpPr>
        <p:spPr>
          <a:xfrm>
            <a:off x="7814049" y="2946030"/>
            <a:ext cx="419268" cy="432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55F574A5-B7F3-5742-A8CE-37E4F9E694DE}"/>
              </a:ext>
            </a:extLst>
          </p:cNvPr>
          <p:cNvCxnSpPr>
            <a:stCxn id="50" idx="6"/>
            <a:endCxn id="53" idx="2"/>
          </p:cNvCxnSpPr>
          <p:nvPr/>
        </p:nvCxnSpPr>
        <p:spPr>
          <a:xfrm>
            <a:off x="6914938" y="2537612"/>
            <a:ext cx="899111" cy="62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F948FB8-6800-A34E-8AC7-23DC345014BA}"/>
              </a:ext>
            </a:extLst>
          </p:cNvPr>
          <p:cNvCxnSpPr>
            <a:stCxn id="51" idx="6"/>
            <a:endCxn id="53" idx="2"/>
          </p:cNvCxnSpPr>
          <p:nvPr/>
        </p:nvCxnSpPr>
        <p:spPr>
          <a:xfrm flipV="1">
            <a:off x="6914938" y="3162450"/>
            <a:ext cx="8991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65F32373-F64C-9549-A6F9-4D96D0C09661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 flipV="1">
            <a:off x="6914938" y="3162450"/>
            <a:ext cx="899111" cy="64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B44045A-7862-0C47-800B-91D73C66056A}"/>
              </a:ext>
            </a:extLst>
          </p:cNvPr>
          <p:cNvCxnSpPr>
            <a:stCxn id="53" idx="6"/>
          </p:cNvCxnSpPr>
          <p:nvPr/>
        </p:nvCxnSpPr>
        <p:spPr>
          <a:xfrm>
            <a:off x="8233317" y="3162450"/>
            <a:ext cx="701677" cy="2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9CBFE25-3108-8443-8A52-84D7DF15FD82}"/>
              </a:ext>
            </a:extLst>
          </p:cNvPr>
          <p:cNvCxnSpPr/>
          <p:nvPr/>
        </p:nvCxnSpPr>
        <p:spPr>
          <a:xfrm>
            <a:off x="9354262" y="3162449"/>
            <a:ext cx="1161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21952A6D-9235-3044-ADAB-B71C0CAE46C8}"/>
              </a:ext>
            </a:extLst>
          </p:cNvPr>
          <p:cNvSpPr txBox="1"/>
          <p:nvPr/>
        </p:nvSpPr>
        <p:spPr>
          <a:xfrm>
            <a:off x="6600473" y="285506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52EFA6AF-46C3-7649-8BE9-13ACBDF76860}"/>
                  </a:ext>
                </a:extLst>
              </p:cNvPr>
              <p:cNvSpPr txBox="1"/>
              <p:nvPr/>
            </p:nvSpPr>
            <p:spPr>
              <a:xfrm>
                <a:off x="6578144" y="854054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52EFA6AF-46C3-7649-8BE9-13ACBDF76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144" y="854054"/>
                <a:ext cx="276101" cy="276999"/>
              </a:xfrm>
              <a:prstGeom prst="rect">
                <a:avLst/>
              </a:prstGeom>
              <a:blipFill>
                <a:blip r:embed="rId2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3188D3A3-9999-F54A-9950-5C059E5CE0B1}"/>
                  </a:ext>
                </a:extLst>
              </p:cNvPr>
              <p:cNvSpPr txBox="1"/>
              <p:nvPr/>
            </p:nvSpPr>
            <p:spPr>
              <a:xfrm>
                <a:off x="6597375" y="14540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3188D3A3-9999-F54A-9950-5C059E5CE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375" y="1454050"/>
                <a:ext cx="281423" cy="276999"/>
              </a:xfrm>
              <a:prstGeom prst="rect">
                <a:avLst/>
              </a:prstGeom>
              <a:blipFill>
                <a:blip r:embed="rId3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5CB90B76-FCBB-394D-BEA0-BF88C993B901}"/>
                  </a:ext>
                </a:extLst>
              </p:cNvPr>
              <p:cNvSpPr txBox="1"/>
              <p:nvPr/>
            </p:nvSpPr>
            <p:spPr>
              <a:xfrm>
                <a:off x="6595236" y="301331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5CB90B76-FCBB-394D-BEA0-BF88C993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36" y="3013319"/>
                <a:ext cx="276101" cy="276999"/>
              </a:xfrm>
              <a:prstGeom prst="rect">
                <a:avLst/>
              </a:prstGeom>
              <a:blipFill>
                <a:blip r:embed="rId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91A66FE3-519B-D24C-9F97-01B606E2B330}"/>
                  </a:ext>
                </a:extLst>
              </p:cNvPr>
              <p:cNvSpPr txBox="1"/>
              <p:nvPr/>
            </p:nvSpPr>
            <p:spPr>
              <a:xfrm>
                <a:off x="6566338" y="365857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91A66FE3-519B-D24C-9F97-01B606E2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38" y="3658574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ZoneTexte 70">
            <a:extLst>
              <a:ext uri="{FF2B5EF4-FFF2-40B4-BE49-F238E27FC236}">
                <a16:creationId xmlns:a16="http://schemas.microsoft.com/office/drawing/2014/main" id="{6019424D-77F6-1846-80CF-C93EA6DF5467}"/>
              </a:ext>
            </a:extLst>
          </p:cNvPr>
          <p:cNvSpPr txBox="1"/>
          <p:nvPr/>
        </p:nvSpPr>
        <p:spPr>
          <a:xfrm>
            <a:off x="6632953" y="2429096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44545F3-23AB-0D47-B76C-8252FAAC691C}"/>
              </a:ext>
            </a:extLst>
          </p:cNvPr>
          <p:cNvSpPr txBox="1"/>
          <p:nvPr/>
        </p:nvSpPr>
        <p:spPr>
          <a:xfrm>
            <a:off x="9934931" y="457995"/>
            <a:ext cx="77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AND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15C409D1-DBF8-0944-86E2-CA43C09A8191}"/>
              </a:ext>
            </a:extLst>
          </p:cNvPr>
          <p:cNvSpPr txBox="1"/>
          <p:nvPr/>
        </p:nvSpPr>
        <p:spPr>
          <a:xfrm>
            <a:off x="9831708" y="2740485"/>
            <a:ext cx="52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89453C65-1702-1D40-B17A-B59C918334D6}"/>
                  </a:ext>
                </a:extLst>
              </p:cNvPr>
              <p:cNvSpPr txBox="1"/>
              <p:nvPr/>
            </p:nvSpPr>
            <p:spPr>
              <a:xfrm>
                <a:off x="8203300" y="914386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89453C65-1702-1D40-B17A-B59C91833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300" y="914386"/>
                <a:ext cx="179536" cy="276999"/>
              </a:xfrm>
              <a:prstGeom prst="rect">
                <a:avLst/>
              </a:prstGeom>
              <a:blipFill>
                <a:blip r:embed="rId6"/>
                <a:stretch>
                  <a:fillRect l="-26667" r="-26667" b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6C3CE93C-11B4-1B4B-BC14-C8986122E05B}"/>
                  </a:ext>
                </a:extLst>
              </p:cNvPr>
              <p:cNvSpPr txBox="1"/>
              <p:nvPr/>
            </p:nvSpPr>
            <p:spPr>
              <a:xfrm>
                <a:off x="7949151" y="3048125"/>
                <a:ext cx="179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6C3CE93C-11B4-1B4B-BC14-C8986122E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151" y="3048125"/>
                <a:ext cx="179536" cy="276999"/>
              </a:xfrm>
              <a:prstGeom prst="rect">
                <a:avLst/>
              </a:prstGeom>
              <a:blipFill>
                <a:blip r:embed="rId6"/>
                <a:stretch>
                  <a:fillRect l="-26667" r="-26667" b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Ellipse 88">
            <a:extLst>
              <a:ext uri="{FF2B5EF4-FFF2-40B4-BE49-F238E27FC236}">
                <a16:creationId xmlns:a16="http://schemas.microsoft.com/office/drawing/2014/main" id="{8EE303AA-1E75-8942-AC29-BF351290E7ED}"/>
              </a:ext>
            </a:extLst>
          </p:cNvPr>
          <p:cNvSpPr/>
          <p:nvPr/>
        </p:nvSpPr>
        <p:spPr>
          <a:xfrm>
            <a:off x="8892852" y="2906004"/>
            <a:ext cx="713560" cy="56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fr-FR" sz="1200" dirty="0" err="1"/>
              <a:t>Step</a:t>
            </a:r>
            <a:endParaRPr lang="fr-FR" sz="1200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A9F2325-394D-264B-88F0-023D532C1728}"/>
              </a:ext>
            </a:extLst>
          </p:cNvPr>
          <p:cNvSpPr txBox="1"/>
          <p:nvPr/>
        </p:nvSpPr>
        <p:spPr>
          <a:xfrm>
            <a:off x="7184571" y="130629"/>
            <a:ext cx="76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-1.5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9229A095-AA72-194A-B423-D9859B9D2B26}"/>
              </a:ext>
            </a:extLst>
          </p:cNvPr>
          <p:cNvSpPr txBox="1"/>
          <p:nvPr/>
        </p:nvSpPr>
        <p:spPr>
          <a:xfrm>
            <a:off x="7176056" y="735975"/>
            <a:ext cx="3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2CFD2C66-BB7A-904A-AC0C-A99891604D6E}"/>
              </a:ext>
            </a:extLst>
          </p:cNvPr>
          <p:cNvSpPr txBox="1"/>
          <p:nvPr/>
        </p:nvSpPr>
        <p:spPr>
          <a:xfrm>
            <a:off x="7222060" y="1482421"/>
            <a:ext cx="4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D3787B1E-0835-974E-A8EF-2656554FEC65}"/>
              </a:ext>
            </a:extLst>
          </p:cNvPr>
          <p:cNvSpPr txBox="1"/>
          <p:nvPr/>
        </p:nvSpPr>
        <p:spPr>
          <a:xfrm>
            <a:off x="7083792" y="3711423"/>
            <a:ext cx="4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B25EF9CB-2C11-3E42-9009-C95067E58FD2}"/>
              </a:ext>
            </a:extLst>
          </p:cNvPr>
          <p:cNvSpPr txBox="1"/>
          <p:nvPr/>
        </p:nvSpPr>
        <p:spPr>
          <a:xfrm>
            <a:off x="6982115" y="2810972"/>
            <a:ext cx="4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BD04F85-41D8-6D47-8592-B2B749912FEB}"/>
              </a:ext>
            </a:extLst>
          </p:cNvPr>
          <p:cNvSpPr txBox="1"/>
          <p:nvPr/>
        </p:nvSpPr>
        <p:spPr>
          <a:xfrm>
            <a:off x="7005342" y="2186134"/>
            <a:ext cx="4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84FFEC9B-8B07-6B4C-82CA-E0C02BE03980}"/>
                  </a:ext>
                </a:extLst>
              </p:cNvPr>
              <p:cNvSpPr txBox="1"/>
              <p:nvPr/>
            </p:nvSpPr>
            <p:spPr>
              <a:xfrm>
                <a:off x="9203700" y="1808138"/>
                <a:ext cx="2239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(D):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−1.5 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84FFEC9B-8B07-6B4C-82CA-E0C02BE03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700" y="1808138"/>
                <a:ext cx="2239074" cy="276999"/>
              </a:xfrm>
              <a:prstGeom prst="rect">
                <a:avLst/>
              </a:prstGeom>
              <a:blipFill>
                <a:blip r:embed="rId7"/>
                <a:stretch>
                  <a:fillRect l="-6215" t="-21739" r="-2260" b="-478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55D31274-85F5-6644-9675-DDD7AD8F58F7}"/>
                  </a:ext>
                </a:extLst>
              </p:cNvPr>
              <p:cNvSpPr txBox="1"/>
              <p:nvPr/>
            </p:nvSpPr>
            <p:spPr>
              <a:xfrm>
                <a:off x="9057094" y="4267543"/>
                <a:ext cx="2179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(D1):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55D31274-85F5-6644-9675-DDD7AD8F5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094" y="4267543"/>
                <a:ext cx="2179764" cy="276999"/>
              </a:xfrm>
              <a:prstGeom prst="rect">
                <a:avLst/>
              </a:prstGeom>
              <a:blipFill>
                <a:blip r:embed="rId8"/>
                <a:stretch>
                  <a:fillRect l="-6358" t="-27273" r="-2312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29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53FEF-5781-7A4F-82F7-A231E853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Porte XOR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9483B8-15C1-E549-AC73-9BD1DE8EA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175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042BF8F-EFD5-6A45-BA84-D62ACA98F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893493"/>
              </p:ext>
            </p:extLst>
          </p:nvPr>
        </p:nvGraphicFramePr>
        <p:xfrm>
          <a:off x="93343" y="1159453"/>
          <a:ext cx="43478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556">
                  <a:extLst>
                    <a:ext uri="{9D8B030D-6E8A-4147-A177-3AD203B41FA5}">
                      <a16:colId xmlns:a16="http://schemas.microsoft.com/office/drawing/2014/main" val="1655780955"/>
                    </a:ext>
                  </a:extLst>
                </a:gridCol>
                <a:gridCol w="1359282">
                  <a:extLst>
                    <a:ext uri="{9D8B030D-6E8A-4147-A177-3AD203B41FA5}">
                      <a16:colId xmlns:a16="http://schemas.microsoft.com/office/drawing/2014/main" val="976765984"/>
                    </a:ext>
                  </a:extLst>
                </a:gridCol>
                <a:gridCol w="1783042">
                  <a:extLst>
                    <a:ext uri="{9D8B030D-6E8A-4147-A177-3AD203B41FA5}">
                      <a16:colId xmlns:a16="http://schemas.microsoft.com/office/drawing/2014/main" val="634624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Porte XOR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78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39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18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8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49006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1694E43B-2273-014E-BF77-6A5A269CC104}"/>
              </a:ext>
            </a:extLst>
          </p:cNvPr>
          <p:cNvSpPr/>
          <p:nvPr/>
        </p:nvSpPr>
        <p:spPr>
          <a:xfrm>
            <a:off x="1721952" y="4350022"/>
            <a:ext cx="2405885" cy="1964259"/>
          </a:xfrm>
          <a:prstGeom prst="rect">
            <a:avLst/>
          </a:prstGeom>
          <a:solidFill>
            <a:schemeClr val="bg1"/>
          </a:solidFill>
          <a:ln cap="sq" cmpd="sng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5064FCF-83F8-EF4A-B1D2-9EF581D95EBE}"/>
              </a:ext>
            </a:extLst>
          </p:cNvPr>
          <p:cNvSpPr/>
          <p:nvPr/>
        </p:nvSpPr>
        <p:spPr>
          <a:xfrm>
            <a:off x="1544595" y="4207553"/>
            <a:ext cx="354713" cy="3133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21D80EA-9E4D-9C4C-8E37-D8D312C0E002}"/>
              </a:ext>
            </a:extLst>
          </p:cNvPr>
          <p:cNvSpPr/>
          <p:nvPr/>
        </p:nvSpPr>
        <p:spPr>
          <a:xfrm>
            <a:off x="1544595" y="6152977"/>
            <a:ext cx="354713" cy="3037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02AF31D-CA0D-6F4D-98B9-787D2A20EC8B}"/>
              </a:ext>
            </a:extLst>
          </p:cNvPr>
          <p:cNvSpPr/>
          <p:nvPr/>
        </p:nvSpPr>
        <p:spPr>
          <a:xfrm>
            <a:off x="3963333" y="6134270"/>
            <a:ext cx="341862" cy="2939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BC9BC1A-2165-DC46-8716-8030C96DD779}"/>
              </a:ext>
            </a:extLst>
          </p:cNvPr>
          <p:cNvSpPr/>
          <p:nvPr/>
        </p:nvSpPr>
        <p:spPr>
          <a:xfrm>
            <a:off x="3963333" y="4179149"/>
            <a:ext cx="341862" cy="341747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98154FC-73FD-7C49-91BD-4C2A0070D6CE}"/>
              </a:ext>
            </a:extLst>
          </p:cNvPr>
          <p:cNvCxnSpPr/>
          <p:nvPr/>
        </p:nvCxnSpPr>
        <p:spPr>
          <a:xfrm>
            <a:off x="2493071" y="4047652"/>
            <a:ext cx="1989481" cy="145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059E128D-4DEE-A044-822B-C2F0BFEA73AE}"/>
              </a:ext>
            </a:extLst>
          </p:cNvPr>
          <p:cNvSpPr txBox="1"/>
          <p:nvPr/>
        </p:nvSpPr>
        <p:spPr>
          <a:xfrm>
            <a:off x="4392312" y="3753577"/>
            <a:ext cx="770667" cy="45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(1,1)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52D91A1-99D9-F440-B43E-A4E280218CCE}"/>
              </a:ext>
            </a:extLst>
          </p:cNvPr>
          <p:cNvSpPr txBox="1"/>
          <p:nvPr/>
        </p:nvSpPr>
        <p:spPr>
          <a:xfrm>
            <a:off x="1023511" y="37885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(0,1)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B6F2EFA-311B-E546-9D54-013E3004BD1D}"/>
              </a:ext>
            </a:extLst>
          </p:cNvPr>
          <p:cNvSpPr txBox="1"/>
          <p:nvPr/>
        </p:nvSpPr>
        <p:spPr>
          <a:xfrm>
            <a:off x="4582570" y="64502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(1,0)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969D3B0-082E-5E44-9173-8B4212A28364}"/>
              </a:ext>
            </a:extLst>
          </p:cNvPr>
          <p:cNvSpPr txBox="1"/>
          <p:nvPr/>
        </p:nvSpPr>
        <p:spPr>
          <a:xfrm>
            <a:off x="714772" y="624353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(0,0)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5846EAB-3A53-7442-BCCF-9438AAE451E8}"/>
              </a:ext>
            </a:extLst>
          </p:cNvPr>
          <p:cNvCxnSpPr/>
          <p:nvPr/>
        </p:nvCxnSpPr>
        <p:spPr>
          <a:xfrm>
            <a:off x="1186249" y="5078627"/>
            <a:ext cx="2301562" cy="1556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 8">
            <a:extLst>
              <a:ext uri="{FF2B5EF4-FFF2-40B4-BE49-F238E27FC236}">
                <a16:creationId xmlns:a16="http://schemas.microsoft.com/office/drawing/2014/main" id="{B6A889D1-7117-ED4E-A268-47DCDF1F7B95}"/>
              </a:ext>
            </a:extLst>
          </p:cNvPr>
          <p:cNvSpPr/>
          <p:nvPr/>
        </p:nvSpPr>
        <p:spPr>
          <a:xfrm>
            <a:off x="723530" y="3697197"/>
            <a:ext cx="4016967" cy="3045229"/>
          </a:xfrm>
          <a:custGeom>
            <a:avLst/>
            <a:gdLst>
              <a:gd name="connsiteX0" fmla="*/ 1006416 w 4016967"/>
              <a:gd name="connsiteY0" fmla="*/ 108684 h 3045229"/>
              <a:gd name="connsiteX1" fmla="*/ 3922611 w 4016967"/>
              <a:gd name="connsiteY1" fmla="*/ 2345257 h 3045229"/>
              <a:gd name="connsiteX2" fmla="*/ 3008211 w 4016967"/>
              <a:gd name="connsiteY2" fmla="*/ 2950738 h 3045229"/>
              <a:gd name="connsiteX3" fmla="*/ 92016 w 4016967"/>
              <a:gd name="connsiteY3" fmla="*/ 615311 h 3045229"/>
              <a:gd name="connsiteX4" fmla="*/ 1006416 w 4016967"/>
              <a:gd name="connsiteY4" fmla="*/ 108684 h 304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6967" h="3045229">
                <a:moveTo>
                  <a:pt x="1006416" y="108684"/>
                </a:moveTo>
                <a:cubicBezTo>
                  <a:pt x="1644849" y="397008"/>
                  <a:pt x="3588979" y="1871581"/>
                  <a:pt x="3922611" y="2345257"/>
                </a:cubicBezTo>
                <a:cubicBezTo>
                  <a:pt x="4256244" y="2818933"/>
                  <a:pt x="3646644" y="3239062"/>
                  <a:pt x="3008211" y="2950738"/>
                </a:cubicBezTo>
                <a:cubicBezTo>
                  <a:pt x="2369779" y="2662414"/>
                  <a:pt x="419470" y="1084868"/>
                  <a:pt x="92016" y="615311"/>
                </a:cubicBezTo>
                <a:cubicBezTo>
                  <a:pt x="-235438" y="145754"/>
                  <a:pt x="367983" y="-179640"/>
                  <a:pt x="1006416" y="108684"/>
                </a:cubicBezTo>
                <a:close/>
              </a:path>
            </a:pathLst>
          </a:cu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CDD03F-21A8-D24E-AA42-D579C3070731}"/>
              </a:ext>
            </a:extLst>
          </p:cNvPr>
          <p:cNvSpPr/>
          <p:nvPr/>
        </p:nvSpPr>
        <p:spPr>
          <a:xfrm>
            <a:off x="5216019" y="5364538"/>
            <a:ext cx="6916157" cy="147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PB: les données ne sont pas linéairement séparables et ne peuvent pas être représentées par un perceptron(</a:t>
            </a:r>
            <a:r>
              <a:rPr lang="fr-FR" dirty="0" err="1"/>
              <a:t>Minsky</a:t>
            </a:r>
            <a:r>
              <a:rPr lang="fr-FR" dirty="0"/>
              <a:t> et </a:t>
            </a:r>
            <a:r>
              <a:rPr lang="fr-FR" dirty="0" err="1"/>
              <a:t>Papert</a:t>
            </a:r>
            <a:r>
              <a:rPr lang="fr-FR" dirty="0"/>
              <a:t> 1961)  mais par 2 perceptrons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DE5484C-F735-CB4A-88B4-E1D60E714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308" y="37747"/>
            <a:ext cx="7099300" cy="48006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802B1F9-7606-2142-80BD-8D06C590DE7A}"/>
              </a:ext>
            </a:extLst>
          </p:cNvPr>
          <p:cNvSpPr txBox="1"/>
          <p:nvPr/>
        </p:nvSpPr>
        <p:spPr>
          <a:xfrm>
            <a:off x="5058308" y="4650575"/>
            <a:ext cx="709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/@</a:t>
            </a:r>
            <a:r>
              <a:rPr lang="fr-FR" dirty="0" err="1"/>
              <a:t>stanleydukor</a:t>
            </a:r>
            <a:r>
              <a:rPr lang="fr-FR" dirty="0"/>
              <a:t>/neural-representation-of-and-or-not-xor-and-xnor-logic-gates-perceptron-algorithm-b0275375fea1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FC715F8-3A0C-F04B-B09D-4AEC9FDDBB89}"/>
              </a:ext>
            </a:extLst>
          </p:cNvPr>
          <p:cNvSpPr txBox="1"/>
          <p:nvPr/>
        </p:nvSpPr>
        <p:spPr>
          <a:xfrm>
            <a:off x="4740497" y="37747"/>
            <a:ext cx="1817057" cy="367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Couche d’entrée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AF01F32-22F4-1347-9C4C-7E7D55FA7BD0}"/>
              </a:ext>
            </a:extLst>
          </p:cNvPr>
          <p:cNvSpPr txBox="1"/>
          <p:nvPr/>
        </p:nvSpPr>
        <p:spPr>
          <a:xfrm>
            <a:off x="7174639" y="37747"/>
            <a:ext cx="178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Couche cachée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608E7EA-A8A2-0044-8DFD-F3AABCFA8DC5}"/>
              </a:ext>
            </a:extLst>
          </p:cNvPr>
          <p:cNvSpPr txBox="1"/>
          <p:nvPr/>
        </p:nvSpPr>
        <p:spPr>
          <a:xfrm>
            <a:off x="9295763" y="83012"/>
            <a:ext cx="190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Couche de sortie</a:t>
            </a:r>
          </a:p>
        </p:txBody>
      </p:sp>
    </p:spTree>
    <p:extLst>
      <p:ext uri="{BB962C8B-B14F-4D97-AF65-F5344CB8AC3E}">
        <p14:creationId xmlns:p14="http://schemas.microsoft.com/office/powerpoint/2010/main" val="9153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C90DD6-0E5E-7746-B23C-7C9CF5A2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fr-FR"/>
              <a:t>Reseaux de neurones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6F86614-AE89-4542-9479-6A602E695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47420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59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D9C71-67A6-F347-824D-F62D6FD5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861597" cy="1625210"/>
          </a:xfrm>
          <a:solidFill>
            <a:schemeClr val="accent3"/>
          </a:solidFill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Perceptron multicouche ou réseaux de neurones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4FDDB2-34AE-E54D-ACE9-655EFCF8D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8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04109-E879-6646-AA8E-49E91E1C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fr-SN" sz="2000" dirty="0">
                <a:solidFill>
                  <a:srgbClr val="FFFFFF"/>
                </a:solidFill>
              </a:rPr>
              <a:t>Perceptron Multicouche: Une combinaison de séparateurs linéaires permet de produire un séparateur global non-linéaire (</a:t>
            </a:r>
            <a:r>
              <a:rPr lang="fr-SN" sz="2000" dirty="0" err="1">
                <a:solidFill>
                  <a:srgbClr val="FFFFFF"/>
                </a:solidFill>
              </a:rPr>
              <a:t>Rumelhart</a:t>
            </a:r>
            <a:r>
              <a:rPr lang="fr-SN" sz="2000" dirty="0">
                <a:solidFill>
                  <a:srgbClr val="FFFFFF"/>
                </a:solidFill>
              </a:rPr>
              <a:t>, 1986).</a:t>
            </a:r>
          </a:p>
          <a:p>
            <a:r>
              <a:rPr lang="fr-SN" sz="2000" dirty="0">
                <a:solidFill>
                  <a:srgbClr val="FFFFFF"/>
                </a:solidFill>
              </a:rPr>
              <a:t>Propriété fondamentale : Le PMC est capable d’approximer toute fonction continue pourvu que l’on fixe convenablement le nombre de neurones dans la couche cachée.</a:t>
            </a:r>
            <a:endParaRPr lang="fr-FR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6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89520-AFFA-0D44-B133-E5846BFE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Reseau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neurones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/>
              <p:nvPr/>
            </p:nvSpPr>
            <p:spPr>
              <a:xfrm>
                <a:off x="3289512" y="3157607"/>
                <a:ext cx="741406" cy="7537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512" y="3157607"/>
                <a:ext cx="741406" cy="75376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/>
              <p:nvPr/>
            </p:nvSpPr>
            <p:spPr>
              <a:xfrm>
                <a:off x="3338938" y="4210249"/>
                <a:ext cx="776676" cy="7166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S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SN" dirty="0"/>
              </a:p>
            </p:txBody>
          </p:sp>
        </mc:Choice>
        <mc:Fallback xmlns="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38" y="4210249"/>
                <a:ext cx="776676" cy="7166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/>
              <p:nvPr/>
            </p:nvSpPr>
            <p:spPr>
              <a:xfrm>
                <a:off x="3338939" y="5225821"/>
                <a:ext cx="776675" cy="7166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39" y="5225821"/>
                <a:ext cx="776675" cy="71669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Ellipse 28">
            <a:extLst>
              <a:ext uri="{FF2B5EF4-FFF2-40B4-BE49-F238E27FC236}">
                <a16:creationId xmlns:a16="http://schemas.microsoft.com/office/drawing/2014/main" id="{654F567B-7367-6B44-A812-E989F09960A2}"/>
              </a:ext>
            </a:extLst>
          </p:cNvPr>
          <p:cNvSpPr/>
          <p:nvPr/>
        </p:nvSpPr>
        <p:spPr>
          <a:xfrm>
            <a:off x="9758469" y="4250661"/>
            <a:ext cx="704335" cy="636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37765BA-9EEE-5343-946C-A031624FC700}"/>
              </a:ext>
            </a:extLst>
          </p:cNvPr>
          <p:cNvCxnSpPr>
            <a:cxnSpLocks/>
          </p:cNvCxnSpPr>
          <p:nvPr/>
        </p:nvCxnSpPr>
        <p:spPr>
          <a:xfrm>
            <a:off x="10462804" y="4544830"/>
            <a:ext cx="1310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58FC076-DF53-2E45-A708-5FD886EDEDD6}"/>
                  </a:ext>
                </a:extLst>
              </p:cNvPr>
              <p:cNvSpPr/>
              <p:nvPr/>
            </p:nvSpPr>
            <p:spPr>
              <a:xfrm>
                <a:off x="6160657" y="3400300"/>
                <a:ext cx="833075" cy="75852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258FC076-DF53-2E45-A708-5FD886EDE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57" y="3400300"/>
                <a:ext cx="833075" cy="75852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B039ABD4-73C9-C642-B283-68FC64C4FA0B}"/>
                  </a:ext>
                </a:extLst>
              </p:cNvPr>
              <p:cNvSpPr/>
              <p:nvPr/>
            </p:nvSpPr>
            <p:spPr>
              <a:xfrm>
                <a:off x="6160657" y="4651105"/>
                <a:ext cx="816821" cy="75852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B039ABD4-73C9-C642-B283-68FC64C4F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57" y="4651105"/>
                <a:ext cx="816821" cy="75852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F465D82-E603-3B47-9FE4-EFEFFDEBCA36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4030918" y="3534488"/>
            <a:ext cx="2129739" cy="24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BFF21E-7040-8347-8B87-7892091152E2}"/>
              </a:ext>
            </a:extLst>
          </p:cNvPr>
          <p:cNvCxnSpPr>
            <a:stCxn id="6" idx="6"/>
          </p:cNvCxnSpPr>
          <p:nvPr/>
        </p:nvCxnSpPr>
        <p:spPr>
          <a:xfrm flipV="1">
            <a:off x="4115614" y="3882020"/>
            <a:ext cx="2045043" cy="686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D57D3EA-5DC8-9A43-A95D-92D1B018908F}"/>
              </a:ext>
            </a:extLst>
          </p:cNvPr>
          <p:cNvCxnSpPr>
            <a:stCxn id="7" idx="6"/>
          </p:cNvCxnSpPr>
          <p:nvPr/>
        </p:nvCxnSpPr>
        <p:spPr>
          <a:xfrm flipV="1">
            <a:off x="4115614" y="3931703"/>
            <a:ext cx="2045043" cy="1652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F4C0BD0-16B2-9941-8387-D56D5ABC9EE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4030918" y="3534488"/>
            <a:ext cx="2129739" cy="149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C71C782-59DA-A346-86C8-0066AFD4C9C4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115614" y="4568595"/>
            <a:ext cx="2045043" cy="46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0ECBA26-FB3D-D449-A1AB-31F72764AC9C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4115614" y="5030368"/>
            <a:ext cx="2045043" cy="55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EC9077B-327C-344F-9F50-961E53325209}"/>
              </a:ext>
            </a:extLst>
          </p:cNvPr>
          <p:cNvCxnSpPr>
            <a:stCxn id="10" idx="6"/>
            <a:endCxn id="29" idx="2"/>
          </p:cNvCxnSpPr>
          <p:nvPr/>
        </p:nvCxnSpPr>
        <p:spPr>
          <a:xfrm>
            <a:off x="6993732" y="3779563"/>
            <a:ext cx="2764737" cy="789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73CE2CE-64EE-5E46-A060-CACA9F67A3B6}"/>
              </a:ext>
            </a:extLst>
          </p:cNvPr>
          <p:cNvCxnSpPr>
            <a:cxnSpLocks/>
            <a:stCxn id="14" idx="6"/>
            <a:endCxn id="29" idx="2"/>
          </p:cNvCxnSpPr>
          <p:nvPr/>
        </p:nvCxnSpPr>
        <p:spPr>
          <a:xfrm flipV="1">
            <a:off x="6977478" y="4569107"/>
            <a:ext cx="2780991" cy="461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8F2A24-8597-074C-B415-1178FFE40560}"/>
                  </a:ext>
                </a:extLst>
              </p:cNvPr>
              <p:cNvSpPr txBox="1"/>
              <p:nvPr/>
            </p:nvSpPr>
            <p:spPr>
              <a:xfrm>
                <a:off x="4926514" y="-16928"/>
                <a:ext cx="7276916" cy="94692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2-layer-NN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Paramètres ( poids des interactions) associés au </a:t>
                </a:r>
                <a:r>
                  <a:rPr lang="fr-FR" dirty="0" err="1"/>
                  <a:t>hidden</a:t>
                </a:r>
                <a:r>
                  <a:rPr lang="fr-FR" dirty="0"/>
                  <a:t> layer: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Paramètres ( poids des interactions) associés au output layer: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8F2A24-8597-074C-B415-1178FFE40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514" y="-16928"/>
                <a:ext cx="7276916" cy="946926"/>
              </a:xfrm>
              <a:prstGeom prst="rect">
                <a:avLst/>
              </a:prstGeom>
              <a:blipFill>
                <a:blip r:embed="rId7"/>
                <a:stretch>
                  <a:fillRect l="-523" t="-2703" b="-9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6CEB1FF2-9185-AA45-BD6E-3C04F6034247}"/>
                  </a:ext>
                </a:extLst>
              </p:cNvPr>
              <p:cNvSpPr/>
              <p:nvPr/>
            </p:nvSpPr>
            <p:spPr>
              <a:xfrm>
                <a:off x="6237233" y="5819912"/>
                <a:ext cx="857250" cy="7543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6CEB1FF2-9185-AA45-BD6E-3C04F6034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233" y="5819912"/>
                <a:ext cx="857250" cy="7543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BC15A629-73B4-0440-8C33-3DA8176FA407}"/>
                  </a:ext>
                </a:extLst>
              </p:cNvPr>
              <p:cNvSpPr/>
              <p:nvPr/>
            </p:nvSpPr>
            <p:spPr>
              <a:xfrm>
                <a:off x="6120227" y="2266154"/>
                <a:ext cx="833075" cy="75488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BC15A629-73B4-0440-8C33-3DA8176FA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227" y="2266154"/>
                <a:ext cx="833075" cy="75488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1318E1B9-181C-D140-BA39-368C01620134}"/>
              </a:ext>
            </a:extLst>
          </p:cNvPr>
          <p:cNvCxnSpPr>
            <a:cxnSpLocks/>
            <a:stCxn id="5" idx="6"/>
            <a:endCxn id="62" idx="2"/>
          </p:cNvCxnSpPr>
          <p:nvPr/>
        </p:nvCxnSpPr>
        <p:spPr>
          <a:xfrm flipV="1">
            <a:off x="4030918" y="2643596"/>
            <a:ext cx="2089309" cy="89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7A582578-2441-8846-9D00-530E78C7AC03}"/>
              </a:ext>
            </a:extLst>
          </p:cNvPr>
          <p:cNvCxnSpPr>
            <a:stCxn id="5" idx="6"/>
            <a:endCxn id="59" idx="2"/>
          </p:cNvCxnSpPr>
          <p:nvPr/>
        </p:nvCxnSpPr>
        <p:spPr>
          <a:xfrm>
            <a:off x="4030918" y="3534488"/>
            <a:ext cx="2206315" cy="266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9350457-08FB-3848-B199-AB4A2B53FCDF}"/>
              </a:ext>
            </a:extLst>
          </p:cNvPr>
          <p:cNvCxnSpPr>
            <a:cxnSpLocks/>
            <a:stCxn id="6" idx="6"/>
            <a:endCxn id="62" idx="2"/>
          </p:cNvCxnSpPr>
          <p:nvPr/>
        </p:nvCxnSpPr>
        <p:spPr>
          <a:xfrm flipV="1">
            <a:off x="4115614" y="2643596"/>
            <a:ext cx="2004613" cy="192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F106829-1FDC-424A-AAB0-0E0B72A8DC7E}"/>
              </a:ext>
            </a:extLst>
          </p:cNvPr>
          <p:cNvCxnSpPr>
            <a:stCxn id="6" idx="6"/>
            <a:endCxn id="59" idx="2"/>
          </p:cNvCxnSpPr>
          <p:nvPr/>
        </p:nvCxnSpPr>
        <p:spPr>
          <a:xfrm>
            <a:off x="4115614" y="4568595"/>
            <a:ext cx="2121619" cy="1628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33B9DE5A-0958-7341-9152-51075471D50B}"/>
              </a:ext>
            </a:extLst>
          </p:cNvPr>
          <p:cNvCxnSpPr>
            <a:cxnSpLocks/>
            <a:stCxn id="7" idx="6"/>
            <a:endCxn id="62" idx="2"/>
          </p:cNvCxnSpPr>
          <p:nvPr/>
        </p:nvCxnSpPr>
        <p:spPr>
          <a:xfrm flipV="1">
            <a:off x="4115614" y="2643596"/>
            <a:ext cx="2004613" cy="2940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CCBB9AF-F60E-1848-895F-267F2A480851}"/>
              </a:ext>
            </a:extLst>
          </p:cNvPr>
          <p:cNvCxnSpPr>
            <a:stCxn id="7" idx="6"/>
            <a:endCxn id="59" idx="2"/>
          </p:cNvCxnSpPr>
          <p:nvPr/>
        </p:nvCxnSpPr>
        <p:spPr>
          <a:xfrm>
            <a:off x="4115614" y="5584167"/>
            <a:ext cx="2121619" cy="61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83977505-C343-864F-BE29-9220AF00477F}"/>
              </a:ext>
            </a:extLst>
          </p:cNvPr>
          <p:cNvCxnSpPr>
            <a:cxnSpLocks/>
            <a:stCxn id="62" idx="6"/>
            <a:endCxn id="29" idx="2"/>
          </p:cNvCxnSpPr>
          <p:nvPr/>
        </p:nvCxnSpPr>
        <p:spPr>
          <a:xfrm>
            <a:off x="6953302" y="2643596"/>
            <a:ext cx="2805167" cy="192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88426F46-7F15-F242-A72A-C0538F353003}"/>
              </a:ext>
            </a:extLst>
          </p:cNvPr>
          <p:cNvCxnSpPr>
            <a:stCxn id="59" idx="6"/>
            <a:endCxn id="29" idx="2"/>
          </p:cNvCxnSpPr>
          <p:nvPr/>
        </p:nvCxnSpPr>
        <p:spPr>
          <a:xfrm flipV="1">
            <a:off x="7094483" y="4569107"/>
            <a:ext cx="2663986" cy="162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428B673-C582-E345-B01F-6287147BEBFE}"/>
              </a:ext>
            </a:extLst>
          </p:cNvPr>
          <p:cNvSpPr/>
          <p:nvPr/>
        </p:nvSpPr>
        <p:spPr>
          <a:xfrm>
            <a:off x="3188970" y="3021038"/>
            <a:ext cx="1165860" cy="3176064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420E5E6-9186-2141-A4BD-5071F82445D5}"/>
              </a:ext>
            </a:extLst>
          </p:cNvPr>
          <p:cNvSpPr txBox="1"/>
          <p:nvPr/>
        </p:nvSpPr>
        <p:spPr>
          <a:xfrm>
            <a:off x="2080260" y="6435090"/>
            <a:ext cx="24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Input layer: Training set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501C96C-257C-6745-A963-8FD86D85330D}"/>
              </a:ext>
            </a:extLst>
          </p:cNvPr>
          <p:cNvSpPr/>
          <p:nvPr/>
        </p:nvSpPr>
        <p:spPr>
          <a:xfrm>
            <a:off x="5783580" y="2080260"/>
            <a:ext cx="1737360" cy="4724162"/>
          </a:xfrm>
          <a:prstGeom prst="rect">
            <a:avLst/>
          </a:prstGeom>
          <a:solidFill>
            <a:schemeClr val="accent1">
              <a:alpha val="0"/>
            </a:schemeClr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78CA329-F41E-0044-8415-E9D76D455B07}"/>
              </a:ext>
            </a:extLst>
          </p:cNvPr>
          <p:cNvSpPr/>
          <p:nvPr/>
        </p:nvSpPr>
        <p:spPr>
          <a:xfrm>
            <a:off x="9212580" y="3634740"/>
            <a:ext cx="1737360" cy="2185172"/>
          </a:xfrm>
          <a:prstGeom prst="rect">
            <a:avLst/>
          </a:prstGeom>
          <a:solidFill>
            <a:schemeClr val="accent1">
              <a:alpha val="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25F94868-D50E-C24D-ABF2-6C4A1C1F6977}"/>
              </a:ext>
            </a:extLst>
          </p:cNvPr>
          <p:cNvSpPr txBox="1"/>
          <p:nvPr/>
        </p:nvSpPr>
        <p:spPr>
          <a:xfrm>
            <a:off x="8983980" y="6197102"/>
            <a:ext cx="250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Couche 2 Output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DDFC2B3F-0FD0-814E-B5B5-8D984BEB488F}"/>
                  </a:ext>
                </a:extLst>
              </p:cNvPr>
              <p:cNvSpPr txBox="1"/>
              <p:nvPr/>
            </p:nvSpPr>
            <p:spPr>
              <a:xfrm>
                <a:off x="11930169" y="4341807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DDFC2B3F-0FD0-814E-B5B5-8D984BEB4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169" y="4341807"/>
                <a:ext cx="186718" cy="276999"/>
              </a:xfrm>
              <a:prstGeom prst="rect">
                <a:avLst/>
              </a:prstGeom>
              <a:blipFill>
                <a:blip r:embed="rId10"/>
                <a:stretch>
                  <a:fillRect l="-25000" t="-13043" r="-25000" b="-2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33916C10-1B02-CF4B-BFC4-45CB7B2AD63A}"/>
                  </a:ext>
                </a:extLst>
              </p:cNvPr>
              <p:cNvSpPr txBox="1"/>
              <p:nvPr/>
            </p:nvSpPr>
            <p:spPr>
              <a:xfrm>
                <a:off x="9036688" y="1518289"/>
                <a:ext cx="1073948" cy="1509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l-G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bSup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33916C10-1B02-CF4B-BFC4-45CB7B2AD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688" y="1518289"/>
                <a:ext cx="1073948" cy="1509131"/>
              </a:xfrm>
              <a:prstGeom prst="rect">
                <a:avLst/>
              </a:prstGeom>
              <a:blipFill>
                <a:blip r:embed="rId11"/>
                <a:stretch>
                  <a:fillRect l="-2353" t="-847" r="-3529" b="-25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ZoneTexte 95">
            <a:extLst>
              <a:ext uri="{FF2B5EF4-FFF2-40B4-BE49-F238E27FC236}">
                <a16:creationId xmlns:a16="http://schemas.microsoft.com/office/drawing/2014/main" id="{03A84DE0-AA0A-2941-BA1B-0881ADDC9423}"/>
              </a:ext>
            </a:extLst>
          </p:cNvPr>
          <p:cNvSpPr txBox="1"/>
          <p:nvPr/>
        </p:nvSpPr>
        <p:spPr>
          <a:xfrm>
            <a:off x="5111490" y="1480895"/>
            <a:ext cx="25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Couche 1: </a:t>
            </a:r>
            <a:r>
              <a:rPr lang="fr-FR" dirty="0" err="1"/>
              <a:t>hidden</a:t>
            </a:r>
            <a:r>
              <a:rPr lang="fr-FR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22BD41F-A770-9840-9C5B-D1B2F8909BF7}"/>
                  </a:ext>
                </a:extLst>
              </p:cNvPr>
              <p:cNvSpPr txBox="1"/>
              <p:nvPr/>
            </p:nvSpPr>
            <p:spPr>
              <a:xfrm>
                <a:off x="7818046" y="2102513"/>
                <a:ext cx="868828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22BD41F-A770-9840-9C5B-D1B2F8909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046" y="2102513"/>
                <a:ext cx="868828" cy="288797"/>
              </a:xfrm>
              <a:prstGeom prst="rect">
                <a:avLst/>
              </a:prstGeom>
              <a:blipFill>
                <a:blip r:embed="rId12"/>
                <a:stretch>
                  <a:fillRect l="-2899" t="-8696" r="-4348" b="-4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7BD2073C-03CB-5146-9DF1-596B89899425}"/>
                  </a:ext>
                </a:extLst>
              </p:cNvPr>
              <p:cNvSpPr txBox="1"/>
              <p:nvPr/>
            </p:nvSpPr>
            <p:spPr>
              <a:xfrm>
                <a:off x="10727163" y="2121755"/>
                <a:ext cx="899221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7BD2073C-03CB-5146-9DF1-596B89899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163" y="2121755"/>
                <a:ext cx="899221" cy="288797"/>
              </a:xfrm>
              <a:prstGeom prst="rect">
                <a:avLst/>
              </a:prstGeom>
              <a:blipFill>
                <a:blip r:embed="rId13"/>
                <a:stretch>
                  <a:fillRect l="-2817" t="-8333" r="-5634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4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/>
      <p:bldP spid="89" grpId="0" animBg="1"/>
      <p:bldP spid="90" grpId="0" animBg="1"/>
      <p:bldP spid="91" grpId="0"/>
      <p:bldP spid="95" grpId="0"/>
      <p:bldP spid="96" grpId="0"/>
      <p:bldP spid="97" grpId="0"/>
      <p:bldP spid="9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89520-AFFA-0D44-B133-E5846BFE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1" y="53578"/>
            <a:ext cx="3039206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Representation d’un </a:t>
            </a:r>
            <a:r>
              <a:rPr lang="en-US" sz="3600" dirty="0" err="1">
                <a:solidFill>
                  <a:schemeClr val="bg1"/>
                </a:solidFill>
              </a:rPr>
              <a:t>reseau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neurones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/>
              <p:nvPr/>
            </p:nvSpPr>
            <p:spPr>
              <a:xfrm>
                <a:off x="1405325" y="3705364"/>
                <a:ext cx="741406" cy="7537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D3289685-3980-6A4B-9E35-C841C15B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25" y="3705364"/>
                <a:ext cx="741406" cy="75376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/>
              <p:nvPr/>
            </p:nvSpPr>
            <p:spPr>
              <a:xfrm>
                <a:off x="1334325" y="4598949"/>
                <a:ext cx="776676" cy="7166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S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SN" dirty="0"/>
              </a:p>
            </p:txBody>
          </p:sp>
        </mc:Choice>
        <mc:Fallback xmlns="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7DF0D8EB-576D-D045-8652-E0B904F1C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25" y="4598949"/>
                <a:ext cx="776676" cy="7166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/>
              <p:nvPr/>
            </p:nvSpPr>
            <p:spPr>
              <a:xfrm>
                <a:off x="1496245" y="5617402"/>
                <a:ext cx="776675" cy="7166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BEFF8856-BB27-034B-80CF-438E8BC7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45" y="5617402"/>
                <a:ext cx="776675" cy="71669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8F2A24-8597-074C-B415-1178FFE40560}"/>
                  </a:ext>
                </a:extLst>
              </p:cNvPr>
              <p:cNvSpPr txBox="1"/>
              <p:nvPr/>
            </p:nvSpPr>
            <p:spPr>
              <a:xfrm>
                <a:off x="4317252" y="17026"/>
                <a:ext cx="7874748" cy="162987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Posons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le coefficient d’activation de l’unité i de la couche j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𝑚𝑎𝑡𝑟𝑖𝑐𝑒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𝑝𝑜𝑖𝑑𝑠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𝑞𝑢𝑖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𝑓𝑎𝑖𝑡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𝑚𝑎𝑝𝑝𝑖𝑛𝑔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𝑒𝑛𝑡𝑟𝑒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𝑐𝑜𝑢𝑐h𝑒𝑠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+1  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𝑎𝑙𝑜𝑟𝑠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est la dimension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avec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𝑢𝑛𝑖𝑡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𝑐𝑜𝑢𝑐h𝑒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𝑢𝑛𝑖𝑡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𝑐𝑜𝑢𝑐h𝑒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888F2A24-8597-074C-B415-1178FFE40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252" y="17026"/>
                <a:ext cx="7874748" cy="1629870"/>
              </a:xfrm>
              <a:prstGeom prst="rect">
                <a:avLst/>
              </a:prstGeom>
              <a:blipFill>
                <a:blip r:embed="rId5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BC15A629-73B4-0440-8C33-3DA8176FA407}"/>
                  </a:ext>
                </a:extLst>
              </p:cNvPr>
              <p:cNvSpPr/>
              <p:nvPr/>
            </p:nvSpPr>
            <p:spPr>
              <a:xfrm>
                <a:off x="4271059" y="3261199"/>
                <a:ext cx="833075" cy="75488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BC15A629-73B4-0440-8C33-3DA8176FA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59" y="3261199"/>
                <a:ext cx="833075" cy="75488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1318E1B9-181C-D140-BA39-368C01620134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2111001" y="3905533"/>
            <a:ext cx="2282059" cy="14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9350457-08FB-3848-B199-AB4A2B53FCDF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2111001" y="3905533"/>
            <a:ext cx="2282059" cy="101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33B9DE5A-0958-7341-9152-51075471D50B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2272920" y="3905533"/>
            <a:ext cx="2120140" cy="196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428B673-C582-E345-B01F-6287147BEBFE}"/>
              </a:ext>
            </a:extLst>
          </p:cNvPr>
          <p:cNvSpPr/>
          <p:nvPr/>
        </p:nvSpPr>
        <p:spPr>
          <a:xfrm>
            <a:off x="1257537" y="3361267"/>
            <a:ext cx="1165860" cy="3176064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501C96C-257C-6745-A963-8FD86D85330D}"/>
              </a:ext>
            </a:extLst>
          </p:cNvPr>
          <p:cNvSpPr/>
          <p:nvPr/>
        </p:nvSpPr>
        <p:spPr>
          <a:xfrm>
            <a:off x="3879917" y="3147826"/>
            <a:ext cx="1737360" cy="1086368"/>
          </a:xfrm>
          <a:prstGeom prst="rect">
            <a:avLst/>
          </a:prstGeom>
          <a:solidFill>
            <a:schemeClr val="accent1">
              <a:alpha val="0"/>
            </a:schemeClr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A3843BC-6809-F64A-B986-0747AF36473B}"/>
                  </a:ext>
                </a:extLst>
              </p:cNvPr>
              <p:cNvSpPr txBox="1"/>
              <p:nvPr/>
            </p:nvSpPr>
            <p:spPr>
              <a:xfrm>
                <a:off x="2737915" y="3466896"/>
                <a:ext cx="514115" cy="349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A3843BC-6809-F64A-B986-0747AF364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915" y="3466896"/>
                <a:ext cx="514115" cy="349006"/>
              </a:xfrm>
              <a:prstGeom prst="rect">
                <a:avLst/>
              </a:prstGeom>
              <a:blipFill>
                <a:blip r:embed="rId7"/>
                <a:stretch>
                  <a:fillRect l="-20000" t="-3571" r="-7500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83621B79-1A32-3440-9ADD-61A6FA48C15B}"/>
                  </a:ext>
                </a:extLst>
              </p:cNvPr>
              <p:cNvSpPr txBox="1"/>
              <p:nvPr/>
            </p:nvSpPr>
            <p:spPr>
              <a:xfrm>
                <a:off x="2492607" y="4213181"/>
                <a:ext cx="514115" cy="349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83621B79-1A32-3440-9ADD-61A6FA48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07" y="4213181"/>
                <a:ext cx="514115" cy="349006"/>
              </a:xfrm>
              <a:prstGeom prst="rect">
                <a:avLst/>
              </a:prstGeom>
              <a:blipFill>
                <a:blip r:embed="rId8"/>
                <a:stretch>
                  <a:fillRect l="-14286" t="-3571" r="-7143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C2339AF1-4DA2-1240-83D4-47CBFEE0AE11}"/>
                  </a:ext>
                </a:extLst>
              </p:cNvPr>
              <p:cNvSpPr txBox="1"/>
              <p:nvPr/>
            </p:nvSpPr>
            <p:spPr>
              <a:xfrm>
                <a:off x="3075932" y="5191424"/>
                <a:ext cx="514115" cy="349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C2339AF1-4DA2-1240-83D4-47CBFEE0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932" y="5191424"/>
                <a:ext cx="514115" cy="349006"/>
              </a:xfrm>
              <a:prstGeom prst="rect">
                <a:avLst/>
              </a:prstGeom>
              <a:blipFill>
                <a:blip r:embed="rId9"/>
                <a:stretch>
                  <a:fillRect l="-14286" t="-3571" r="-7143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0CF6FB4-6463-1942-85BC-20F1F7469A51}"/>
                  </a:ext>
                </a:extLst>
              </p:cNvPr>
              <p:cNvSpPr txBox="1"/>
              <p:nvPr/>
            </p:nvSpPr>
            <p:spPr>
              <a:xfrm>
                <a:off x="6081862" y="2167746"/>
                <a:ext cx="5791522" cy="2061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𝑁𝑜𝑢𝑠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𝑜𝑏𝑡𝑒𝑛𝑜𝑛𝑠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+</a:t>
                </a:r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fr-FR" dirty="0"/>
                  <a:t> avec x =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D’où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0CF6FB4-6463-1942-85BC-20F1F746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862" y="2167746"/>
                <a:ext cx="5791522" cy="2061526"/>
              </a:xfrm>
              <a:prstGeom prst="rect">
                <a:avLst/>
              </a:prstGeom>
              <a:blipFill>
                <a:blip r:embed="rId10"/>
                <a:stretch>
                  <a:fillRect l="-2407" t="-613" r="-219" b="-18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74E7C8F-21C5-2644-A387-039AA9463ECB}"/>
                  </a:ext>
                </a:extLst>
              </p:cNvPr>
              <p:cNvSpPr txBox="1"/>
              <p:nvPr/>
            </p:nvSpPr>
            <p:spPr>
              <a:xfrm>
                <a:off x="5674166" y="4669536"/>
                <a:ext cx="6363922" cy="1673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𝑵𝒐𝒖𝒔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𝒐𝒃𝒕𝒆𝒏𝒐𝒏𝒔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fr-F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fr-FR" b="1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b="1" dirty="0"/>
              </a:p>
              <a:p>
                <a:endParaRPr lang="fr-FR" b="1" dirty="0"/>
              </a:p>
              <a:p>
                <a:r>
                  <a:rPr lang="fr-FR" b="1" dirty="0"/>
                  <a:t>D’où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b="1" dirty="0"/>
                  <a:t> pour toute unité i de la couche 1</a:t>
                </a:r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74E7C8F-21C5-2644-A387-039AA946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66" y="4669536"/>
                <a:ext cx="6363922" cy="1673663"/>
              </a:xfrm>
              <a:prstGeom prst="rect">
                <a:avLst/>
              </a:prstGeom>
              <a:blipFill>
                <a:blip r:embed="rId11"/>
                <a:stretch>
                  <a:fillRect l="-2191" t="-758" r="-1195" b="-37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6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89520-AFFA-0D44-B133-E5846BFE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1" y="53578"/>
            <a:ext cx="3039206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Representation d’un </a:t>
            </a:r>
            <a:r>
              <a:rPr lang="en-US" sz="3600" dirty="0" err="1">
                <a:solidFill>
                  <a:schemeClr val="bg1"/>
                </a:solidFill>
              </a:rPr>
              <a:t>reseau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neurone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88F2A24-8597-074C-B415-1178FFE40560}"/>
              </a:ext>
            </a:extLst>
          </p:cNvPr>
          <p:cNvSpPr txBox="1"/>
          <p:nvPr/>
        </p:nvSpPr>
        <p:spPr>
          <a:xfrm>
            <a:off x="4317252" y="17026"/>
            <a:ext cx="787474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Vectorisation pour une donnée d’apprentissage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74E7C8F-21C5-2644-A387-039AA9463ECB}"/>
                  </a:ext>
                </a:extLst>
              </p:cNvPr>
              <p:cNvSpPr txBox="1"/>
              <p:nvPr/>
            </p:nvSpPr>
            <p:spPr>
              <a:xfrm>
                <a:off x="525780" y="3596801"/>
                <a:ext cx="10584180" cy="765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 avec 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 et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b="1" dirty="0"/>
                  <a:t> pour toute unité i de la couche 1 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𝒍𝒂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𝒇𝒐𝒏𝒄𝒕𝒊𝒐𝒏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𝒂𝒄𝒕𝒊𝒗𝒂𝒕𝒊𝒐𝒏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74E7C8F-21C5-2644-A387-039AA946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" y="3596801"/>
                <a:ext cx="10584180" cy="765659"/>
              </a:xfrm>
              <a:prstGeom prst="rect">
                <a:avLst/>
              </a:prstGeom>
              <a:blipFill>
                <a:blip r:embed="rId2"/>
                <a:stretch>
                  <a:fillRect l="-1078" t="-1613" b="-112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C5F558FA-4617-984F-BCE5-54DAE417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53" y="407308"/>
            <a:ext cx="7569948" cy="2853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70B8CF6-8C42-0144-97B8-CF66A0778C90}"/>
                  </a:ext>
                </a:extLst>
              </p:cNvPr>
              <p:cNvSpPr txBox="1"/>
              <p:nvPr/>
            </p:nvSpPr>
            <p:spPr>
              <a:xfrm>
                <a:off x="525780" y="4435005"/>
                <a:ext cx="8743950" cy="218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𝑷𝒐𝒔𝒐𝒏𝒔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l-G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l-G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num>
                          <m:den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eqArr>
                          </m:den>
                        </m:f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∗ 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fr-FR" b="1" dirty="0"/>
                  <a:t>+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fr-FR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num>
                          <m:den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fr-FR" b="1" dirty="0"/>
                  <a:t>  alors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b="1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l-G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l-G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num>
                          <m:den>
                            <m:eqArr>
                              <m:eqArr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fr-FR" b="1" dirty="0"/>
                  <a:t>  </a:t>
                </a: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b="1" dirty="0"/>
                  <a:t> avec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1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70B8CF6-8C42-0144-97B8-CF66A0778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" y="4435005"/>
                <a:ext cx="8743950" cy="2181687"/>
              </a:xfrm>
              <a:prstGeom prst="rect">
                <a:avLst/>
              </a:prstGeom>
              <a:blipFill>
                <a:blip r:embed="rId4"/>
                <a:stretch>
                  <a:fillRect l="-1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0F68E07-F873-EC4F-94FF-877ADA0CE19A}"/>
                  </a:ext>
                </a:extLst>
              </p:cNvPr>
              <p:cNvSpPr txBox="1"/>
              <p:nvPr/>
            </p:nvSpPr>
            <p:spPr>
              <a:xfrm>
                <a:off x="525780" y="6146293"/>
                <a:ext cx="9544050" cy="658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Dimensions: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      X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dirty="0"/>
              </a:p>
              <a:p>
                <a:r>
                  <a:rPr lang="fr-FR" dirty="0"/>
                  <a:t>                        </a:t>
                </a:r>
                <a:r>
                  <a:rPr lang="fr-FR" dirty="0">
                    <a:solidFill>
                      <a:schemeClr val="accent5"/>
                    </a:solidFill>
                  </a:rPr>
                  <a:t>(4,1)   =   (4,3)   * (3,1 ) + (4,1)             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0F68E07-F873-EC4F-94FF-877ADA0CE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" y="6146293"/>
                <a:ext cx="9544050" cy="658129"/>
              </a:xfrm>
              <a:prstGeom prst="rect">
                <a:avLst/>
              </a:prstGeom>
              <a:blipFill>
                <a:blip r:embed="rId5"/>
                <a:stretch>
                  <a:fillRect l="-398" t="-1887" b="-113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6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C71C782-59DA-A346-86C8-0066AFD4C9C4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913830" y="4589951"/>
            <a:ext cx="2045043" cy="46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0ECBA26-FB3D-D449-A1AB-31F72764AC9C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913830" y="5051724"/>
            <a:ext cx="2045043" cy="55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F106829-1FDC-424A-AAB0-0E0B72A8DC7E}"/>
              </a:ext>
            </a:extLst>
          </p:cNvPr>
          <p:cNvCxnSpPr>
            <a:stCxn id="6" idx="6"/>
            <a:endCxn id="59" idx="2"/>
          </p:cNvCxnSpPr>
          <p:nvPr/>
        </p:nvCxnSpPr>
        <p:spPr>
          <a:xfrm>
            <a:off x="913830" y="4589951"/>
            <a:ext cx="2121619" cy="1628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CCBB9AF-F60E-1848-895F-267F2A480851}"/>
              </a:ext>
            </a:extLst>
          </p:cNvPr>
          <p:cNvCxnSpPr>
            <a:stCxn id="7" idx="6"/>
            <a:endCxn id="59" idx="2"/>
          </p:cNvCxnSpPr>
          <p:nvPr/>
        </p:nvCxnSpPr>
        <p:spPr>
          <a:xfrm>
            <a:off x="913830" y="5605523"/>
            <a:ext cx="2121619" cy="61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70F1877A-4FF0-FE47-92AB-0572072C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923"/>
            <a:ext cx="3338938" cy="1325563"/>
          </a:xfrm>
        </p:spPr>
        <p:txBody>
          <a:bodyPr/>
          <a:lstStyle/>
          <a:p>
            <a:r>
              <a:rPr lang="fr-FR" dirty="0"/>
              <a:t>Illustration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203B2EC-436A-494A-835F-F4D051452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493582"/>
              </p:ext>
            </p:extLst>
          </p:nvPr>
        </p:nvGraphicFramePr>
        <p:xfrm>
          <a:off x="154620" y="937963"/>
          <a:ext cx="1996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62">
                  <a:extLst>
                    <a:ext uri="{9D8B030D-6E8A-4147-A177-3AD203B41FA5}">
                      <a16:colId xmlns:a16="http://schemas.microsoft.com/office/drawing/2014/main" val="1598434226"/>
                    </a:ext>
                  </a:extLst>
                </a:gridCol>
                <a:gridCol w="396286">
                  <a:extLst>
                    <a:ext uri="{9D8B030D-6E8A-4147-A177-3AD203B41FA5}">
                      <a16:colId xmlns:a16="http://schemas.microsoft.com/office/drawing/2014/main" val="379279158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724970906"/>
                    </a:ext>
                  </a:extLst>
                </a:gridCol>
                <a:gridCol w="830847">
                  <a:extLst>
                    <a:ext uri="{9D8B030D-6E8A-4147-A177-3AD203B41FA5}">
                      <a16:colId xmlns:a16="http://schemas.microsoft.com/office/drawing/2014/main" val="2638754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7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8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98769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27959F4-681A-CC44-9E99-E4BF46B2EA13}"/>
              </a:ext>
            </a:extLst>
          </p:cNvPr>
          <p:cNvSpPr txBox="1"/>
          <p:nvPr/>
        </p:nvSpPr>
        <p:spPr>
          <a:xfrm>
            <a:off x="1559578" y="584841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-2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5B8D181-E29E-CE40-BA6F-A5257DF20DE2}"/>
              </a:ext>
            </a:extLst>
          </p:cNvPr>
          <p:cNvSpPr txBox="1"/>
          <p:nvPr/>
        </p:nvSpPr>
        <p:spPr>
          <a:xfrm>
            <a:off x="1444001" y="5345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/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blipFill>
                <a:blip r:embed="rId2"/>
                <a:stretch>
                  <a:fillRect l="-1695" t="-1316" r="-1695" b="-6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/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Supposons que tous les biais sont à 1 avec des coefficients de 30 Donc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mr>
                    </m:m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blipFill>
                <a:blip r:embed="rId3"/>
                <a:stretch>
                  <a:fillRect l="-560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837F05-2D9C-D449-B58B-1708A1281530}"/>
              </a:ext>
            </a:extLst>
          </p:cNvPr>
          <p:cNvGrpSpPr/>
          <p:nvPr/>
        </p:nvGrpSpPr>
        <p:grpSpPr>
          <a:xfrm>
            <a:off x="87728" y="2287510"/>
            <a:ext cx="8023860" cy="4308138"/>
            <a:chOff x="3289512" y="2266154"/>
            <a:chExt cx="8023860" cy="43081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D3289685-3980-6A4B-9E35-C841C15BDD27}"/>
                    </a:ext>
                  </a:extLst>
                </p:cNvPr>
                <p:cNvSpPr/>
                <p:nvPr/>
              </p:nvSpPr>
              <p:spPr>
                <a:xfrm>
                  <a:off x="3289512" y="3157607"/>
                  <a:ext cx="741406" cy="75376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" name="Ellipse 4">
                  <a:extLst>
                    <a:ext uri="{FF2B5EF4-FFF2-40B4-BE49-F238E27FC236}">
                      <a16:creationId xmlns:a16="http://schemas.microsoft.com/office/drawing/2014/main" id="{D3289685-3980-6A4B-9E35-C841C15BD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512" y="3157607"/>
                  <a:ext cx="741406" cy="75376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7DF0D8EB-576D-D045-8652-E0B904F1CBA0}"/>
                    </a:ext>
                  </a:extLst>
                </p:cNvPr>
                <p:cNvSpPr/>
                <p:nvPr/>
              </p:nvSpPr>
              <p:spPr>
                <a:xfrm>
                  <a:off x="3338938" y="4210249"/>
                  <a:ext cx="776676" cy="71669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S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SN" dirty="0"/>
                </a:p>
              </p:txBody>
            </p:sp>
          </mc:Choice>
          <mc:Fallback xmlns="">
            <p:sp>
              <p:nvSpPr>
                <p:cNvPr id="6" name="Ellipse 5">
                  <a:extLst>
                    <a:ext uri="{FF2B5EF4-FFF2-40B4-BE49-F238E27FC236}">
                      <a16:creationId xmlns:a16="http://schemas.microsoft.com/office/drawing/2014/main" id="{7DF0D8EB-576D-D045-8652-E0B904F1C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938" y="4210249"/>
                  <a:ext cx="776676" cy="71669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BEFF8856-BB27-034B-80CF-438E8BC7F23B}"/>
                    </a:ext>
                  </a:extLst>
                </p:cNvPr>
                <p:cNvSpPr/>
                <p:nvPr/>
              </p:nvSpPr>
              <p:spPr>
                <a:xfrm>
                  <a:off x="3338939" y="5225821"/>
                  <a:ext cx="776675" cy="71669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BEFF8856-BB27-034B-80CF-438E8BC7F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939" y="5225821"/>
                  <a:ext cx="776675" cy="71669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654F567B-7367-6B44-A812-E989F09960A2}"/>
                    </a:ext>
                  </a:extLst>
                </p:cNvPr>
                <p:cNvSpPr/>
                <p:nvPr/>
              </p:nvSpPr>
              <p:spPr>
                <a:xfrm>
                  <a:off x="9758469" y="4250661"/>
                  <a:ext cx="704335" cy="63689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654F567B-7367-6B44-A812-E989F09960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469" y="4250661"/>
                  <a:ext cx="704335" cy="63689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F37765BA-9EEE-5343-946C-A031624FC700}"/>
                </a:ext>
              </a:extLst>
            </p:cNvPr>
            <p:cNvCxnSpPr>
              <a:cxnSpLocks/>
            </p:cNvCxnSpPr>
            <p:nvPr/>
          </p:nvCxnSpPr>
          <p:spPr>
            <a:xfrm>
              <a:off x="10462804" y="4544830"/>
              <a:ext cx="850568" cy="23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258FC076-DF53-2E45-A708-5FD886EDEDD6}"/>
                    </a:ext>
                  </a:extLst>
                </p:cNvPr>
                <p:cNvSpPr/>
                <p:nvPr/>
              </p:nvSpPr>
              <p:spPr>
                <a:xfrm>
                  <a:off x="6160657" y="3400300"/>
                  <a:ext cx="833075" cy="75852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258FC076-DF53-2E45-A708-5FD886EDE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657" y="3400300"/>
                  <a:ext cx="833075" cy="75852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B039ABD4-73C9-C642-B283-68FC64C4FA0B}"/>
                    </a:ext>
                  </a:extLst>
                </p:cNvPr>
                <p:cNvSpPr/>
                <p:nvPr/>
              </p:nvSpPr>
              <p:spPr>
                <a:xfrm>
                  <a:off x="6160657" y="4651105"/>
                  <a:ext cx="816821" cy="75852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B039ABD4-73C9-C642-B283-68FC64C4FA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657" y="4651105"/>
                  <a:ext cx="816821" cy="75852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FF465D82-E603-3B47-9FE4-EFEFFDEBCA36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4030918" y="3534488"/>
              <a:ext cx="2129739" cy="24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3BFF21E-7040-8347-8B87-7892091152E2}"/>
                </a:ext>
              </a:extLst>
            </p:cNvPr>
            <p:cNvCxnSpPr>
              <a:stCxn id="6" idx="6"/>
            </p:cNvCxnSpPr>
            <p:nvPr/>
          </p:nvCxnSpPr>
          <p:spPr>
            <a:xfrm flipV="1">
              <a:off x="4115614" y="3882020"/>
              <a:ext cx="2045043" cy="686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D57D3EA-5DC8-9A43-A95D-92D1B018908F}"/>
                </a:ext>
              </a:extLst>
            </p:cNvPr>
            <p:cNvCxnSpPr>
              <a:stCxn id="7" idx="6"/>
            </p:cNvCxnSpPr>
            <p:nvPr/>
          </p:nvCxnSpPr>
          <p:spPr>
            <a:xfrm flipV="1">
              <a:off x="4115614" y="3931703"/>
              <a:ext cx="2045043" cy="16524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AF4C0BD0-16B2-9941-8387-D56D5ABC9EE9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4030918" y="3534488"/>
              <a:ext cx="2129739" cy="1495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3EC9077B-327C-344F-9F50-961E53325209}"/>
                </a:ext>
              </a:extLst>
            </p:cNvPr>
            <p:cNvCxnSpPr>
              <a:stCxn id="10" idx="6"/>
              <a:endCxn id="29" idx="2"/>
            </p:cNvCxnSpPr>
            <p:nvPr/>
          </p:nvCxnSpPr>
          <p:spPr>
            <a:xfrm>
              <a:off x="6993732" y="3779563"/>
              <a:ext cx="2764737" cy="789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173CE2CE-64EE-5E46-A060-CACA9F67A3B6}"/>
                </a:ext>
              </a:extLst>
            </p:cNvPr>
            <p:cNvCxnSpPr>
              <a:cxnSpLocks/>
              <a:stCxn id="14" idx="6"/>
              <a:endCxn id="29" idx="2"/>
            </p:cNvCxnSpPr>
            <p:nvPr/>
          </p:nvCxnSpPr>
          <p:spPr>
            <a:xfrm flipV="1">
              <a:off x="6977478" y="4569107"/>
              <a:ext cx="2780991" cy="461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6CEB1FF2-9185-AA45-BD6E-3C04F6034247}"/>
                    </a:ext>
                  </a:extLst>
                </p:cNvPr>
                <p:cNvSpPr/>
                <p:nvPr/>
              </p:nvSpPr>
              <p:spPr>
                <a:xfrm>
                  <a:off x="6237233" y="5819912"/>
                  <a:ext cx="857250" cy="75438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6CEB1FF2-9185-AA45-BD6E-3C04F60342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233" y="5819912"/>
                  <a:ext cx="857250" cy="75438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BC15A629-73B4-0440-8C33-3DA8176FA407}"/>
                    </a:ext>
                  </a:extLst>
                </p:cNvPr>
                <p:cNvSpPr/>
                <p:nvPr/>
              </p:nvSpPr>
              <p:spPr>
                <a:xfrm>
                  <a:off x="6120227" y="2266154"/>
                  <a:ext cx="833075" cy="754884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BC15A629-73B4-0440-8C33-3DA8176FA4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227" y="2266154"/>
                  <a:ext cx="833075" cy="75488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1318E1B9-181C-D140-BA39-368C01620134}"/>
                </a:ext>
              </a:extLst>
            </p:cNvPr>
            <p:cNvCxnSpPr>
              <a:cxnSpLocks/>
              <a:stCxn id="5" idx="6"/>
              <a:endCxn id="62" idx="2"/>
            </p:cNvCxnSpPr>
            <p:nvPr/>
          </p:nvCxnSpPr>
          <p:spPr>
            <a:xfrm flipV="1">
              <a:off x="4030918" y="2643596"/>
              <a:ext cx="2089309" cy="890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7A582578-2441-8846-9D00-530E78C7AC03}"/>
                </a:ext>
              </a:extLst>
            </p:cNvPr>
            <p:cNvCxnSpPr>
              <a:stCxn id="5" idx="6"/>
              <a:endCxn id="59" idx="2"/>
            </p:cNvCxnSpPr>
            <p:nvPr/>
          </p:nvCxnSpPr>
          <p:spPr>
            <a:xfrm>
              <a:off x="4030918" y="3534488"/>
              <a:ext cx="2206315" cy="2662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09350457-08FB-3848-B199-AB4A2B53FCDF}"/>
                </a:ext>
              </a:extLst>
            </p:cNvPr>
            <p:cNvCxnSpPr>
              <a:cxnSpLocks/>
              <a:stCxn id="6" idx="6"/>
              <a:endCxn id="62" idx="2"/>
            </p:cNvCxnSpPr>
            <p:nvPr/>
          </p:nvCxnSpPr>
          <p:spPr>
            <a:xfrm flipV="1">
              <a:off x="4115614" y="2643596"/>
              <a:ext cx="2004613" cy="1924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33B9DE5A-0958-7341-9152-51075471D50B}"/>
                </a:ext>
              </a:extLst>
            </p:cNvPr>
            <p:cNvCxnSpPr>
              <a:cxnSpLocks/>
              <a:stCxn id="7" idx="6"/>
              <a:endCxn id="62" idx="2"/>
            </p:cNvCxnSpPr>
            <p:nvPr/>
          </p:nvCxnSpPr>
          <p:spPr>
            <a:xfrm flipV="1">
              <a:off x="4115614" y="2643596"/>
              <a:ext cx="2004613" cy="2940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83977505-C343-864F-BE29-9220AF00477F}"/>
                </a:ext>
              </a:extLst>
            </p:cNvPr>
            <p:cNvCxnSpPr>
              <a:cxnSpLocks/>
              <a:stCxn id="62" idx="6"/>
              <a:endCxn id="29" idx="2"/>
            </p:cNvCxnSpPr>
            <p:nvPr/>
          </p:nvCxnSpPr>
          <p:spPr>
            <a:xfrm>
              <a:off x="6953302" y="2643596"/>
              <a:ext cx="2805167" cy="1925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88426F46-7F15-F242-A72A-C0538F353003}"/>
                </a:ext>
              </a:extLst>
            </p:cNvPr>
            <p:cNvCxnSpPr>
              <a:stCxn id="59" idx="6"/>
              <a:endCxn id="29" idx="2"/>
            </p:cNvCxnSpPr>
            <p:nvPr/>
          </p:nvCxnSpPr>
          <p:spPr>
            <a:xfrm flipV="1">
              <a:off x="7094483" y="4569107"/>
              <a:ext cx="2663986" cy="1627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DDFC2B3F-0FD0-814E-B5B5-8D984BEB488F}"/>
                    </a:ext>
                  </a:extLst>
                </p:cNvPr>
                <p:cNvSpPr txBox="1"/>
                <p:nvPr/>
              </p:nvSpPr>
              <p:spPr>
                <a:xfrm>
                  <a:off x="11126654" y="4225307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3" name="ZoneTexte 92">
                  <a:extLst>
                    <a:ext uri="{FF2B5EF4-FFF2-40B4-BE49-F238E27FC236}">
                      <a16:creationId xmlns:a16="http://schemas.microsoft.com/office/drawing/2014/main" id="{DDFC2B3F-0FD0-814E-B5B5-8D984BEB4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6654" y="4225307"/>
                  <a:ext cx="18671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3333" t="-8696" r="-26667" b="-2173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3865B34-15BD-7042-8050-E3E5F5258929}"/>
                </a:ext>
              </a:extLst>
            </p:cNvPr>
            <p:cNvSpPr txBox="1"/>
            <p:nvPr/>
          </p:nvSpPr>
          <p:spPr>
            <a:xfrm>
              <a:off x="5029200" y="264359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4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50B3FDD-410F-C940-9CF8-2B7B10004020}"/>
                </a:ext>
              </a:extLst>
            </p:cNvPr>
            <p:cNvSpPr txBox="1"/>
            <p:nvPr/>
          </p:nvSpPr>
          <p:spPr>
            <a:xfrm>
              <a:off x="5171908" y="3043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FF391C1-E59F-BC47-9933-5CC5801BE073}"/>
                </a:ext>
              </a:extLst>
            </p:cNvPr>
            <p:cNvSpPr txBox="1"/>
            <p:nvPr/>
          </p:nvSpPr>
          <p:spPr>
            <a:xfrm>
              <a:off x="5316449" y="3231020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055EA277-E4ED-1C44-AD72-A65E2DD3816D}"/>
                </a:ext>
              </a:extLst>
            </p:cNvPr>
            <p:cNvSpPr txBox="1"/>
            <p:nvPr/>
          </p:nvSpPr>
          <p:spPr>
            <a:xfrm>
              <a:off x="5512981" y="40200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5AA2512F-C821-D545-B6C2-BBBBA1069C92}"/>
                </a:ext>
              </a:extLst>
            </p:cNvPr>
            <p:cNvSpPr txBox="1"/>
            <p:nvPr/>
          </p:nvSpPr>
          <p:spPr>
            <a:xfrm>
              <a:off x="5405318" y="37634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3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3341DE7E-92A1-244A-9C67-AB40BF8EF9B5}"/>
                </a:ext>
              </a:extLst>
            </p:cNvPr>
            <p:cNvSpPr txBox="1"/>
            <p:nvPr/>
          </p:nvSpPr>
          <p:spPr>
            <a:xfrm>
              <a:off x="4628178" y="345495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83850A0F-A738-1D46-B5AA-669401FC1AB5}"/>
                </a:ext>
              </a:extLst>
            </p:cNvPr>
            <p:cNvSpPr txBox="1"/>
            <p:nvPr/>
          </p:nvSpPr>
          <p:spPr>
            <a:xfrm>
              <a:off x="5458938" y="4330607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7C8DEAD-CC19-024B-B5C0-7B730EAD9E0E}"/>
                </a:ext>
              </a:extLst>
            </p:cNvPr>
            <p:cNvSpPr txBox="1"/>
            <p:nvPr/>
          </p:nvSpPr>
          <p:spPr>
            <a:xfrm>
              <a:off x="5195481" y="4571344"/>
              <a:ext cx="386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6E4AB441-034E-9A42-9246-6955175B321F}"/>
                </a:ext>
              </a:extLst>
            </p:cNvPr>
            <p:cNvSpPr txBox="1"/>
            <p:nvPr/>
          </p:nvSpPr>
          <p:spPr>
            <a:xfrm>
              <a:off x="4796628" y="4904568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-4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F975424C-A9DB-7347-93A3-F4A5F38076FB}"/>
                </a:ext>
              </a:extLst>
            </p:cNvPr>
            <p:cNvSpPr txBox="1"/>
            <p:nvPr/>
          </p:nvSpPr>
          <p:spPr>
            <a:xfrm>
              <a:off x="5711863" y="5349023"/>
              <a:ext cx="37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-1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50487B0-4CF0-6A4C-BA4A-53F2745ADD3F}"/>
                </a:ext>
              </a:extLst>
            </p:cNvPr>
            <p:cNvSpPr txBox="1"/>
            <p:nvPr/>
          </p:nvSpPr>
          <p:spPr>
            <a:xfrm>
              <a:off x="7943850" y="2828262"/>
              <a:ext cx="48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318B62F4-E51B-B74F-9AC6-5DA2F56211EA}"/>
                </a:ext>
              </a:extLst>
            </p:cNvPr>
            <p:cNvSpPr txBox="1"/>
            <p:nvPr/>
          </p:nvSpPr>
          <p:spPr>
            <a:xfrm>
              <a:off x="7830959" y="3709640"/>
              <a:ext cx="48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4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62E03861-84C8-2746-BDF6-8C93C878D6D3}"/>
                </a:ext>
              </a:extLst>
            </p:cNvPr>
            <p:cNvSpPr txBox="1"/>
            <p:nvPr/>
          </p:nvSpPr>
          <p:spPr>
            <a:xfrm>
              <a:off x="7854937" y="4927254"/>
              <a:ext cx="48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-6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0A20EFB0-F9E9-3F4D-9E69-433D2BA8194C}"/>
                </a:ext>
              </a:extLst>
            </p:cNvPr>
            <p:cNvSpPr txBox="1"/>
            <p:nvPr/>
          </p:nvSpPr>
          <p:spPr>
            <a:xfrm>
              <a:off x="7911903" y="5757847"/>
              <a:ext cx="48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/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Les vecteurs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forment la matrice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blipFill>
                <a:blip r:embed="rId13"/>
                <a:stretch>
                  <a:fillRect l="-1838" b="-8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DE92A6-F1ED-7B41-8692-6AF3739F8593}"/>
              </a:ext>
            </a:extLst>
          </p:cNvPr>
          <p:cNvSpPr/>
          <p:nvPr/>
        </p:nvSpPr>
        <p:spPr>
          <a:xfrm>
            <a:off x="87728" y="1335462"/>
            <a:ext cx="124958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/>
              <p:nvPr/>
            </p:nvSpPr>
            <p:spPr>
              <a:xfrm>
                <a:off x="5322471" y="2264200"/>
                <a:ext cx="671465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−3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21.08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71" y="2264200"/>
                <a:ext cx="6714659" cy="1020472"/>
              </a:xfrm>
              <a:prstGeom prst="rect">
                <a:avLst/>
              </a:prstGeom>
              <a:blipFill>
                <a:blip r:embed="rId14"/>
                <a:stretch>
                  <a:fillRect l="-566" b="-6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/>
              <p:nvPr/>
            </p:nvSpPr>
            <p:spPr>
              <a:xfrm>
                <a:off x="6398246" y="5190113"/>
                <a:ext cx="4749890" cy="1663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21.08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71.2566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246" y="5190113"/>
                <a:ext cx="4749890" cy="1663532"/>
              </a:xfrm>
              <a:prstGeom prst="rect">
                <a:avLst/>
              </a:prstGeom>
              <a:blipFill>
                <a:blip r:embed="rId15"/>
                <a:stretch>
                  <a:fillRect l="-1872" r="-1872" b="-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10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C2F016-A5E2-1B40-AB22-56749D6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plan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18BD5D5-8C1B-4739-B596-2B79B66B4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31065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4519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9B282D-C557-874E-87E5-7984FB92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4410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fr-FR" b="1" dirty="0"/>
              <a:t>Vectorisation pour des données d’apprentissage multiples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D21756F-E587-6A40-A005-31698C15D7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551305"/>
                <a:ext cx="5181600" cy="33064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/>
                  <a:t>Pour un échantillon de taille m:</a:t>
                </a:r>
              </a:p>
              <a:p>
                <a:pPr marL="0" indent="0">
                  <a:buNone/>
                </a:pPr>
                <a:r>
                  <a:rPr lang="fr-FR" dirty="0"/>
                  <a:t>    </a:t>
                </a:r>
                <a:r>
                  <a:rPr lang="fr-FR" b="1" dirty="0"/>
                  <a:t>for i = 1 to m</a:t>
                </a:r>
              </a:p>
              <a:p>
                <a:pPr marL="0" indent="0">
                  <a:buNone/>
                </a:pPr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b="1" dirty="0"/>
                  <a:t>PB: Comment </a:t>
                </a:r>
                <a:r>
                  <a:rPr lang="fr-FR" b="1" dirty="0" err="1"/>
                  <a:t>eviter</a:t>
                </a:r>
                <a:r>
                  <a:rPr lang="fr-FR" b="1" dirty="0"/>
                  <a:t> la boucle for ?</a:t>
                </a:r>
              </a:p>
              <a:p>
                <a:pPr marL="0" indent="0">
                  <a:buNone/>
                </a:pPr>
                <a:r>
                  <a:rPr lang="fr-FR" dirty="0"/>
                  <a:t>         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D21756F-E587-6A40-A005-31698C15D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551305"/>
                <a:ext cx="5181600" cy="3306445"/>
              </a:xfrm>
              <a:blipFill>
                <a:blip r:embed="rId2"/>
                <a:stretch>
                  <a:fillRect l="-1471" t="-38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CB55500-3451-2441-9BD9-0FD4DF4B2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4389120"/>
            <a:ext cx="5246370" cy="24688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452254A-D17C-7542-97AD-643A216CD54F}"/>
                  </a:ext>
                </a:extLst>
              </p:cNvPr>
              <p:cNvSpPr txBox="1"/>
              <p:nvPr/>
            </p:nvSpPr>
            <p:spPr>
              <a:xfrm>
                <a:off x="5402413" y="1551305"/>
                <a:ext cx="6515267" cy="5130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r>
                  <a:rPr lang="fr-FR" dirty="0"/>
                  <a:t>  matrice de taille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fr-FR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dirty="0"/>
                  <a:t> le nombre de variables et m taille de l’</a:t>
                </a:r>
                <a:r>
                  <a:rPr lang="fr-FR" dirty="0" err="1"/>
                  <a:t>echantillon</a:t>
                </a:r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/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Avec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Et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452254A-D17C-7542-97AD-643A216C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413" y="1551305"/>
                <a:ext cx="6515267" cy="5130507"/>
              </a:xfrm>
              <a:prstGeom prst="rect">
                <a:avLst/>
              </a:prstGeom>
              <a:blipFill>
                <a:blip r:embed="rId4"/>
                <a:stretch>
                  <a:fillRect l="-1946" t="-2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ensées 9">
            <a:extLst>
              <a:ext uri="{FF2B5EF4-FFF2-40B4-BE49-F238E27FC236}">
                <a16:creationId xmlns:a16="http://schemas.microsoft.com/office/drawing/2014/main" id="{2428AFFD-8911-7140-BF0E-D62AB411B171}"/>
              </a:ext>
            </a:extLst>
          </p:cNvPr>
          <p:cNvSpPr/>
          <p:nvPr/>
        </p:nvSpPr>
        <p:spPr>
          <a:xfrm>
            <a:off x="10138410" y="3863340"/>
            <a:ext cx="2320290" cy="2091690"/>
          </a:xfrm>
          <a:prstGeom prst="cloudCallout">
            <a:avLst>
              <a:gd name="adj1" fmla="val -186350"/>
              <a:gd name="adj2" fmla="val 279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Activation de la première couche cachée pour le premier exemple </a:t>
            </a:r>
          </a:p>
        </p:txBody>
      </p:sp>
      <p:sp>
        <p:nvSpPr>
          <p:cNvPr id="11" name="Pensées 10">
            <a:extLst>
              <a:ext uri="{FF2B5EF4-FFF2-40B4-BE49-F238E27FC236}">
                <a16:creationId xmlns:a16="http://schemas.microsoft.com/office/drawing/2014/main" id="{E1A106A8-4741-DB41-AF3F-E47CF4326367}"/>
              </a:ext>
            </a:extLst>
          </p:cNvPr>
          <p:cNvSpPr/>
          <p:nvPr/>
        </p:nvSpPr>
        <p:spPr>
          <a:xfrm>
            <a:off x="4171950" y="6172200"/>
            <a:ext cx="1924050" cy="685800"/>
          </a:xfrm>
          <a:prstGeom prst="cloudCallout">
            <a:avLst>
              <a:gd name="adj1" fmla="val -135698"/>
              <a:gd name="adj2" fmla="val -574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dirty="0" err="1"/>
              <a:t>iéme</a:t>
            </a:r>
            <a:r>
              <a:rPr lang="fr-FR" dirty="0"/>
              <a:t> exemple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386700-BF28-374D-A309-C4C29B313DE5}"/>
              </a:ext>
            </a:extLst>
          </p:cNvPr>
          <p:cNvSpPr/>
          <p:nvPr/>
        </p:nvSpPr>
        <p:spPr>
          <a:xfrm>
            <a:off x="5133975" y="1005842"/>
            <a:ext cx="4457700" cy="46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FORWARD PROPAGATION EQUATIONS</a:t>
            </a:r>
          </a:p>
        </p:txBody>
      </p:sp>
    </p:spTree>
    <p:extLst>
      <p:ext uri="{BB962C8B-B14F-4D97-AF65-F5344CB8AC3E}">
        <p14:creationId xmlns:p14="http://schemas.microsoft.com/office/powerpoint/2010/main" val="13687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F1877A-4FF0-FE47-92AB-0572072C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800350" cy="868445"/>
          </a:xfrm>
          <a:solidFill>
            <a:schemeClr val="accent2"/>
          </a:solidFill>
        </p:spPr>
        <p:txBody>
          <a:bodyPr/>
          <a:lstStyle/>
          <a:p>
            <a:r>
              <a:rPr lang="fr-FR" b="1" dirty="0"/>
              <a:t>Illustration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203B2EC-436A-494A-835F-F4D051452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772287"/>
              </p:ext>
            </p:extLst>
          </p:nvPr>
        </p:nvGraphicFramePr>
        <p:xfrm>
          <a:off x="87728" y="955449"/>
          <a:ext cx="1996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62">
                  <a:extLst>
                    <a:ext uri="{9D8B030D-6E8A-4147-A177-3AD203B41FA5}">
                      <a16:colId xmlns:a16="http://schemas.microsoft.com/office/drawing/2014/main" val="1598434226"/>
                    </a:ext>
                  </a:extLst>
                </a:gridCol>
                <a:gridCol w="396286">
                  <a:extLst>
                    <a:ext uri="{9D8B030D-6E8A-4147-A177-3AD203B41FA5}">
                      <a16:colId xmlns:a16="http://schemas.microsoft.com/office/drawing/2014/main" val="379279158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724970906"/>
                    </a:ext>
                  </a:extLst>
                </a:gridCol>
                <a:gridCol w="830847">
                  <a:extLst>
                    <a:ext uri="{9D8B030D-6E8A-4147-A177-3AD203B41FA5}">
                      <a16:colId xmlns:a16="http://schemas.microsoft.com/office/drawing/2014/main" val="2638754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7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8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987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/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blipFill>
                <a:blip r:embed="rId2"/>
                <a:stretch>
                  <a:fillRect l="-1695" t="-1316" r="-1695" b="-6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/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Supposons que tous les biais sont à 1 avec des coefficients de 30 Donc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mr>
                    </m:m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blipFill>
                <a:blip r:embed="rId3"/>
                <a:stretch>
                  <a:fillRect l="-560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/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Les vecteurs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forment la matrice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blipFill>
                <a:blip r:embed="rId4"/>
                <a:stretch>
                  <a:fillRect l="-1838" b="-8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DE92A6-F1ED-7B41-8692-6AF3739F8593}"/>
              </a:ext>
            </a:extLst>
          </p:cNvPr>
          <p:cNvSpPr/>
          <p:nvPr/>
        </p:nvSpPr>
        <p:spPr>
          <a:xfrm>
            <a:off x="87728" y="1352948"/>
            <a:ext cx="120386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/>
              <p:nvPr/>
            </p:nvSpPr>
            <p:spPr>
              <a:xfrm>
                <a:off x="87728" y="2827134"/>
                <a:ext cx="604447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[1](1)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[1](1)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[1](1)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8" y="2827134"/>
                <a:ext cx="6044475" cy="1020472"/>
              </a:xfrm>
              <a:prstGeom prst="rect">
                <a:avLst/>
              </a:prstGeom>
              <a:blipFill>
                <a:blip r:embed="rId5"/>
                <a:stretch>
                  <a:fillRect l="-419" b="-6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/>
              <p:nvPr/>
            </p:nvSpPr>
            <p:spPr>
              <a:xfrm>
                <a:off x="6821156" y="2597234"/>
                <a:ext cx="4860498" cy="1610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[2](1)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38.1423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[2](1)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[2](1)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56" y="2597234"/>
                <a:ext cx="4860498" cy="1610121"/>
              </a:xfrm>
              <a:prstGeom prst="rect">
                <a:avLst/>
              </a:prstGeom>
              <a:blipFill>
                <a:blip r:embed="rId6"/>
                <a:stretch>
                  <a:fillRect l="-1563" r="-1823" b="-4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EA7FB1-9E95-064D-897F-7D9F969EFFC6}"/>
                  </a:ext>
                </a:extLst>
              </p:cNvPr>
              <p:cNvSpPr/>
              <p:nvPr/>
            </p:nvSpPr>
            <p:spPr>
              <a:xfrm>
                <a:off x="0" y="3917549"/>
                <a:ext cx="6301740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[1](2)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EA7FB1-9E95-064D-897F-7D9F969EF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17549"/>
                <a:ext cx="6301740" cy="1112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7DC59C82-2F9F-A248-937A-203102103914}"/>
              </a:ext>
            </a:extLst>
          </p:cNvPr>
          <p:cNvSpPr/>
          <p:nvPr/>
        </p:nvSpPr>
        <p:spPr>
          <a:xfrm>
            <a:off x="87728" y="1733524"/>
            <a:ext cx="120386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CF2C80-496E-8744-9041-7D426C1B28DF}"/>
                  </a:ext>
                </a:extLst>
              </p:cNvPr>
              <p:cNvSpPr/>
              <p:nvPr/>
            </p:nvSpPr>
            <p:spPr>
              <a:xfrm>
                <a:off x="7202824" y="4179127"/>
                <a:ext cx="6096000" cy="17024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[2](2)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41.0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[2](2)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[2](2)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CF2C80-496E-8744-9041-7D426C1B2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824" y="4179127"/>
                <a:ext cx="6096000" cy="1702454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DD2FF51-A410-7948-9080-AFB316F9FE27}"/>
                  </a:ext>
                </a:extLst>
              </p:cNvPr>
              <p:cNvSpPr txBox="1"/>
              <p:nvPr/>
            </p:nvSpPr>
            <p:spPr>
              <a:xfrm>
                <a:off x="-529236" y="5505052"/>
                <a:ext cx="740664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eqArr>
                          </m:e>
                        </m:mr>
                      </m:m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29</m:t>
                                          </m:r>
                                        </m:e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49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35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67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42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28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fr-FR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58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−12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fr-FR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26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9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DD2FF51-A410-7948-9080-AFB316F9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9236" y="5505052"/>
                <a:ext cx="7406641" cy="1020472"/>
              </a:xfrm>
              <a:prstGeom prst="rect">
                <a:avLst/>
              </a:prstGeom>
              <a:blipFill>
                <a:blip r:embed="rId9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CAC1E6-224D-AA4B-BC0F-36678B6E1AC3}"/>
                  </a:ext>
                </a:extLst>
              </p:cNvPr>
              <p:cNvSpPr txBox="1"/>
              <p:nvPr/>
            </p:nvSpPr>
            <p:spPr>
              <a:xfrm>
                <a:off x="6260443" y="5514858"/>
                <a:ext cx="267336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1.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CAC1E6-224D-AA4B-BC0F-36678B6E1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43" y="5514858"/>
                <a:ext cx="2673361" cy="1020472"/>
              </a:xfrm>
              <a:prstGeom prst="rect">
                <a:avLst/>
              </a:prstGeom>
              <a:blipFill>
                <a:blip r:embed="rId10"/>
                <a:stretch>
                  <a:fillRect l="-2844"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218A5190-9B11-DB4D-B7D7-37C396F2C84F}"/>
              </a:ext>
            </a:extLst>
          </p:cNvPr>
          <p:cNvSpPr txBox="1"/>
          <p:nvPr/>
        </p:nvSpPr>
        <p:spPr>
          <a:xfrm>
            <a:off x="3035449" y="4833257"/>
            <a:ext cx="156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broadcasting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9FC26BA-34FC-6E4C-A063-1A58CAC01E1C}"/>
              </a:ext>
            </a:extLst>
          </p:cNvPr>
          <p:cNvCxnSpPr/>
          <p:nvPr/>
        </p:nvCxnSpPr>
        <p:spPr>
          <a:xfrm>
            <a:off x="3526971" y="5202589"/>
            <a:ext cx="0" cy="30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98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 animBg="1"/>
      <p:bldP spid="26" grpId="0"/>
      <p:bldP spid="27" grpId="0"/>
      <p:bldP spid="2" grpId="0"/>
      <p:bldP spid="55" grpId="0" animBg="1"/>
      <p:bldP spid="3" grpId="0"/>
      <p:bldP spid="20" grpId="0"/>
      <p:bldP spid="2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AFC185-DB53-6640-97F0-B167B1F8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fr-FR" sz="3700"/>
              <a:t>Propriétés fondamentales des </a:t>
            </a:r>
            <a:r>
              <a:rPr lang="fr-FR" sz="3700" err="1"/>
              <a:t>reseaux</a:t>
            </a:r>
            <a:r>
              <a:rPr lang="fr-FR" sz="3700"/>
              <a:t> de neurones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B306D-C613-DD40-A894-1D29F5387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fr-SN" sz="1800" dirty="0"/>
              <a:t>1 ère vision des RN (couche d’entrée vers couche cachée): nous disposons d’une série de droites frontières définies dans l’espace initial de représentation, imbriquées de manière à produire une séparation non-linéaire</a:t>
            </a:r>
          </a:p>
          <a:p>
            <a:pPr marL="0" indent="0">
              <a:buNone/>
            </a:pPr>
            <a:endParaRPr lang="fr-SN" sz="1800" dirty="0"/>
          </a:p>
          <a:p>
            <a:r>
              <a:rPr lang="fr-SN" sz="1800" dirty="0"/>
              <a:t>2 </a:t>
            </a:r>
            <a:r>
              <a:rPr lang="fr-SN" sz="1800" dirty="0" err="1"/>
              <a:t>ème</a:t>
            </a:r>
            <a:r>
              <a:rPr lang="fr-SN" sz="1800" dirty="0"/>
              <a:t> vision des RN (couche cachée vers couche de sortie): la couche cachée définit un espace intermédiaire de représentation  où l’on définit un séparateur linéaire</a:t>
            </a:r>
            <a:endParaRPr lang="fr-FR" sz="1800" dirty="0"/>
          </a:p>
        </p:txBody>
      </p:sp>
      <p:pic>
        <p:nvPicPr>
          <p:cNvPr id="5" name="Image 4" descr="Une image contenant montrant, photo, assis&#10;&#10;Description générée automatiquement">
            <a:extLst>
              <a:ext uri="{FF2B5EF4-FFF2-40B4-BE49-F238E27FC236}">
                <a16:creationId xmlns:a16="http://schemas.microsoft.com/office/drawing/2014/main" id="{040D0C2F-E902-8949-B1AF-A576E8286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" r="-1" b="802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63527DB-FE6D-D545-A424-EA0A242675F1}"/>
              </a:ext>
            </a:extLst>
          </p:cNvPr>
          <p:cNvCxnSpPr/>
          <p:nvPr/>
        </p:nvCxnSpPr>
        <p:spPr>
          <a:xfrm>
            <a:off x="8948057" y="169817"/>
            <a:ext cx="117566" cy="6492240"/>
          </a:xfrm>
          <a:prstGeom prst="line">
            <a:avLst/>
          </a:prstGeom>
          <a:ln w="730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DC2D8DA-2338-8F49-96ED-4ABAAFFE2C1F}"/>
              </a:ext>
            </a:extLst>
          </p:cNvPr>
          <p:cNvCxnSpPr/>
          <p:nvPr/>
        </p:nvCxnSpPr>
        <p:spPr>
          <a:xfrm flipV="1">
            <a:off x="6923314" y="3429000"/>
            <a:ext cx="5107577" cy="333103"/>
          </a:xfrm>
          <a:prstGeom prst="line">
            <a:avLst/>
          </a:prstGeom>
          <a:ln w="857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17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93AEB9-ED62-0A49-B564-35EE4B41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Fonctions d’activation</a:t>
            </a: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6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834FB369-96CE-44F3-A712-25823735A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E7BE3A-4749-D24A-845B-EE2607FC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376" y="130302"/>
            <a:ext cx="7761248" cy="1188720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 dirty="0" err="1">
                <a:latin typeface="+mj-lt"/>
                <a:ea typeface="+mj-ea"/>
                <a:cs typeface="+mj-cs"/>
              </a:rPr>
              <a:t>Pourquoi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faire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37A1A12B-3C27-394D-BDDA-BF9A76613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0" y="1698171"/>
                <a:ext cx="6096000" cy="485938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r>
                  <a:rPr lang="en-US" sz="1700" dirty="0" err="1"/>
                  <a:t>Supposons</a:t>
                </a:r>
                <a:r>
                  <a:rPr lang="en-US" sz="1700" dirty="0"/>
                  <a:t> que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1700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17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7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/>
                    </m:sSup>
                    <m:r>
                      <a:rPr lang="fr-FR" sz="1700" b="1" i="1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sz="1700" dirty="0"/>
              </a:p>
              <a:p>
                <a:pPr marL="0" indent="0">
                  <a:buNone/>
                </a:pPr>
                <a:endParaRPr lang="fr-FR" sz="1700" dirty="0"/>
              </a:p>
              <a:p>
                <a:r>
                  <a:rPr lang="fr-FR" sz="1700" dirty="0"/>
                  <a:t>Et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sz="1700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sz="1700" dirty="0"/>
              </a:p>
              <a:p>
                <a:r>
                  <a:rPr lang="fr-FR" sz="1700" dirty="0"/>
                  <a:t>Alors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1700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17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7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l-G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sz="1700" b="1" i="1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1700" dirty="0"/>
                  <a:t> = </a:t>
                </a:r>
              </a:p>
              <a:p>
                <a:pPr marL="0" indent="0">
                  <a:buNone/>
                </a:pPr>
                <a:endParaRPr lang="fr-FR" sz="1700" dirty="0"/>
              </a:p>
              <a:p>
                <a:pPr marL="457200" lvl="1" indent="0">
                  <a:buNone/>
                </a:pPr>
                <a:r>
                  <a:rPr lang="fr-FR" sz="1300" b="1" dirty="0"/>
                  <a:t>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a14:m>
                <a:r>
                  <a:rPr lang="fr-FR" sz="1600" dirty="0"/>
                  <a:t>*</a:t>
                </a:r>
                <a14:m>
                  <m:oMath xmlns:m="http://schemas.openxmlformats.org/officeDocument/2006/math">
                    <m:r>
                      <a:rPr lang="fr-FR" sz="1600" b="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/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/>
                        </m:sSup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fr-FR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/>
                          <m:sup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sz="1600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sz="1600" b="1" dirty="0"/>
                  <a:t>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sz="1600" dirty="0"/>
              </a:p>
              <a:p>
                <a:pPr marL="457200" lvl="1" indent="0">
                  <a:buNone/>
                </a:pPr>
                <a:r>
                  <a:rPr lang="fr-FR" sz="1300" dirty="0"/>
                  <a:t>                      </a:t>
                </a:r>
              </a:p>
              <a:p>
                <a:r>
                  <a:rPr lang="fr-FR" sz="1700" dirty="0"/>
                  <a:t>Si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sz="17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17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sz="17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17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sz="1700" dirty="0"/>
                  <a:t> est  la dernière couche alors  on peut prouver que ceci est équivalent à une régression logistique sinon à une régression linéaire</a:t>
                </a:r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17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37A1A12B-3C27-394D-BDDA-BF9A76613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0" y="1698171"/>
                <a:ext cx="6096000" cy="4859383"/>
              </a:xfrm>
              <a:blipFill>
                <a:blip r:embed="rId2"/>
                <a:stretch>
                  <a:fillRect l="-625" r="-8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852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fonction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2638044"/>
                <a:ext cx="3791372" cy="341562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≤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𝑡h𝑟𝑒𝑠h𝑜𝑙𝑑</m:t>
                            </m:r>
                          </m:e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&gt;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𝑡h𝑟𝑒𝑠h𝑜𝑙𝑑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=0</a:t>
                </a: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Utilisable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pour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une</a:t>
                </a:r>
                <a:r>
                  <a:rPr lang="en-US" sz="2000" dirty="0">
                    <a:solidFill>
                      <a:schemeClr val="bg1"/>
                    </a:solidFill>
                  </a:rPr>
                  <a:t> classification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binaire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utilisable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pour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une</a:t>
                </a:r>
                <a:r>
                  <a:rPr lang="en-US" sz="2000" dirty="0">
                    <a:solidFill>
                      <a:schemeClr val="bg1"/>
                    </a:solidFill>
                  </a:rPr>
                  <a:t> classification multiple</a:t>
                </a: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Inutilisable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dans</a:t>
                </a:r>
                <a:r>
                  <a:rPr lang="en-US" sz="2000" dirty="0">
                    <a:solidFill>
                      <a:schemeClr val="bg1"/>
                    </a:solidFill>
                  </a:rPr>
                  <a:t> 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calcul</a:t>
                </a:r>
                <a:r>
                  <a:rPr lang="en-US" sz="2000" dirty="0">
                    <a:solidFill>
                      <a:schemeClr val="bg1"/>
                    </a:solidFill>
                  </a:rPr>
                  <a:t> de la contribution d’un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noeud</a:t>
                </a:r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cause du gradient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nul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2638044"/>
                <a:ext cx="3791372" cy="3415622"/>
              </a:xfrm>
              <a:blipFill>
                <a:blip r:embed="rId2"/>
                <a:stretch>
                  <a:fillRect l="-3679" t="-45926" r="-2007" b="-25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Espace réservé du contenu 6">
            <a:extLst>
              <a:ext uri="{FF2B5EF4-FFF2-40B4-BE49-F238E27FC236}">
                <a16:creationId xmlns:a16="http://schemas.microsoft.com/office/drawing/2014/main" id="{C8591D31-816D-6642-A9BE-E3E4474CC3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7763" y="1574911"/>
            <a:ext cx="6250769" cy="35473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</p:spTree>
    <p:extLst>
      <p:ext uri="{BB962C8B-B14F-4D97-AF65-F5344CB8AC3E}">
        <p14:creationId xmlns:p14="http://schemas.microsoft.com/office/powerpoint/2010/main" val="129496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36395"/>
            <a:ext cx="3789679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Continue, differentiable et 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linéaire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les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dans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Pour x = 3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-3 ,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𝑝𝑟𝑜𝑐h𝑒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Probléme1:  le “vanishing gradient”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parce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qu’à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partir</a:t>
                </a:r>
                <a:r>
                  <a:rPr lang="en-US" sz="2000" dirty="0">
                    <a:solidFill>
                      <a:schemeClr val="bg1"/>
                    </a:solidFill>
                  </a:rPr>
                  <a:t> 3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-3 le gradient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varie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lentement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r>
                  <a:rPr lang="en-US" sz="2000" dirty="0">
                    <a:solidFill>
                      <a:schemeClr val="bg1"/>
                    </a:solidFill>
                  </a:rPr>
                  <a:t> ne se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propage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plus. 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réseau</a:t>
                </a:r>
                <a:r>
                  <a:rPr lang="en-US" sz="2000" dirty="0">
                    <a:solidFill>
                      <a:schemeClr val="bg1"/>
                    </a:solidFill>
                  </a:rPr>
                  <a:t> “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n’apprend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plus”</a:t>
                </a: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Probléme</a:t>
                </a:r>
                <a:r>
                  <a:rPr lang="en-US" sz="2000" dirty="0">
                    <a:solidFill>
                      <a:schemeClr val="bg1"/>
                    </a:solidFill>
                  </a:rPr>
                  <a:t> 2: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Ses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sont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entre 0 et 1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donc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elle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n’est</a:t>
                </a:r>
                <a:r>
                  <a:rPr lang="en-US" sz="1600" dirty="0">
                    <a:solidFill>
                      <a:schemeClr val="bg1"/>
                    </a:solidFill>
                  </a:rPr>
                  <a:t> pas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symétrique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autour</a:t>
                </a:r>
                <a:r>
                  <a:rPr lang="en-US" sz="1600" dirty="0">
                    <a:solidFill>
                      <a:schemeClr val="bg1"/>
                    </a:solidFill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l’origine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1600" dirty="0" err="1">
                    <a:solidFill>
                      <a:schemeClr val="bg1"/>
                    </a:solidFill>
                  </a:rPr>
                  <a:t>Ses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1600" dirty="0">
                    <a:solidFill>
                      <a:schemeClr val="bg1"/>
                    </a:solidFill>
                  </a:rPr>
                  <a:t> ne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sont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jamais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négatives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  <a:blipFill>
                <a:blip r:embed="rId2"/>
                <a:stretch>
                  <a:fillRect l="-1003" t="-12534" r="-16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02721E0-0AB5-954A-975B-D723084563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7870" y="1451611"/>
            <a:ext cx="5897880" cy="4020262"/>
          </a:xfrm>
        </p:spPr>
      </p:pic>
    </p:spTree>
    <p:extLst>
      <p:ext uri="{BB962C8B-B14F-4D97-AF65-F5344CB8AC3E}">
        <p14:creationId xmlns:p14="http://schemas.microsoft.com/office/powerpoint/2010/main" val="2947798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36395"/>
            <a:ext cx="3789679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Continue, differentiable et 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linéaire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les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dans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Pour x = 3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-3 ,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𝑝𝑟𝑜𝑐h𝑒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Probléme1:  le “vanishing gradient”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parce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qu’à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partir</a:t>
                </a:r>
                <a:r>
                  <a:rPr lang="en-US" sz="2000" dirty="0">
                    <a:solidFill>
                      <a:schemeClr val="bg1"/>
                    </a:solidFill>
                  </a:rPr>
                  <a:t> 3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-3 le gradient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varie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lentement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r>
                  <a:rPr lang="en-US" sz="2000" dirty="0">
                    <a:solidFill>
                      <a:schemeClr val="bg1"/>
                    </a:solidFill>
                  </a:rPr>
                  <a:t> ne se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propage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plus. 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réseau</a:t>
                </a:r>
                <a:r>
                  <a:rPr lang="en-US" sz="2000" dirty="0">
                    <a:solidFill>
                      <a:schemeClr val="bg1"/>
                    </a:solidFill>
                  </a:rPr>
                  <a:t> “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n’apprend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plus”</a:t>
                </a: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Probléme</a:t>
                </a:r>
                <a:r>
                  <a:rPr lang="en-US" sz="2000" dirty="0">
                    <a:solidFill>
                      <a:schemeClr val="bg1"/>
                    </a:solidFill>
                  </a:rPr>
                  <a:t> 2: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Ses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sont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entre 0 et 1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donc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elle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n’est</a:t>
                </a:r>
                <a:r>
                  <a:rPr lang="en-US" sz="1600" dirty="0">
                    <a:solidFill>
                      <a:schemeClr val="bg1"/>
                    </a:solidFill>
                  </a:rPr>
                  <a:t> pas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symétrique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autour</a:t>
                </a:r>
                <a:r>
                  <a:rPr lang="en-US" sz="1600" dirty="0">
                    <a:solidFill>
                      <a:schemeClr val="bg1"/>
                    </a:solidFill>
                  </a:rPr>
                  <a:t> de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l’origine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1600" dirty="0" err="1">
                    <a:solidFill>
                      <a:schemeClr val="bg1"/>
                    </a:solidFill>
                  </a:rPr>
                  <a:t>Ses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1600" dirty="0">
                    <a:solidFill>
                      <a:schemeClr val="bg1"/>
                    </a:solidFill>
                  </a:rPr>
                  <a:t> ne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sont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jamais</a:t>
                </a:r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négatives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  <a:blipFill>
                <a:blip r:embed="rId2"/>
                <a:stretch>
                  <a:fillRect l="-1003" t="-12534" r="-16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02721E0-0AB5-954A-975B-D723084563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7870" y="1451611"/>
            <a:ext cx="5897880" cy="4020262"/>
          </a:xfrm>
        </p:spPr>
      </p:pic>
    </p:spTree>
    <p:extLst>
      <p:ext uri="{BB962C8B-B14F-4D97-AF65-F5344CB8AC3E}">
        <p14:creationId xmlns:p14="http://schemas.microsoft.com/office/powerpoint/2010/main" val="330346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36395"/>
            <a:ext cx="3789679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tanh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=2∗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fr-FR" sz="2000" b="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1 −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Continue, differentiable et 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linéaire</a:t>
                </a:r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symétrique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l’origine</a:t>
                </a:r>
                <a:r>
                  <a:rPr lang="en-US" sz="2000" dirty="0">
                    <a:solidFill>
                      <a:schemeClr val="bg1"/>
                    </a:solidFill>
                  </a:rPr>
                  <a:t>  et les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valeurs</a:t>
                </a:r>
                <a:r>
                  <a:rPr lang="en-US" sz="2000" dirty="0">
                    <a:solidFill>
                      <a:schemeClr val="bg1"/>
                    </a:solidFill>
                  </a:rPr>
                  <a:t> comprises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dans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Pour x = 2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-2 ,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𝑝𝑟𝑜𝑐h𝑒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Probléme1:  le “vanishing gradient”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parce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qu’à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partir</a:t>
                </a:r>
                <a:r>
                  <a:rPr lang="en-US" sz="2000" dirty="0">
                    <a:solidFill>
                      <a:schemeClr val="bg1"/>
                    </a:solidFill>
                  </a:rPr>
                  <a:t> 2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ou</a:t>
                </a:r>
                <a:r>
                  <a:rPr lang="en-US" sz="2000" dirty="0">
                    <a:solidFill>
                      <a:schemeClr val="bg1"/>
                    </a:solidFill>
                  </a:rPr>
                  <a:t> -2 le gradient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varie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lentement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r>
                  <a:rPr lang="en-US" sz="2000" dirty="0">
                    <a:solidFill>
                      <a:schemeClr val="bg1"/>
                    </a:solidFill>
                  </a:rPr>
                  <a:t> ne se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propage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plus. 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réseau</a:t>
                </a:r>
                <a:r>
                  <a:rPr lang="en-US" sz="2000" dirty="0">
                    <a:solidFill>
                      <a:schemeClr val="bg1"/>
                    </a:solidFill>
                  </a:rPr>
                  <a:t> “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n’apprend</a:t>
                </a:r>
                <a:r>
                  <a:rPr lang="en-US" sz="2000" dirty="0">
                    <a:solidFill>
                      <a:schemeClr val="bg1"/>
                    </a:solidFill>
                  </a:rPr>
                  <a:t> plus”</a:t>
                </a: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  <a:blipFill>
                <a:blip r:embed="rId2"/>
                <a:stretch>
                  <a:fillRect l="-1338" t="-4905" r="-16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  <p:pic>
        <p:nvPicPr>
          <p:cNvPr id="9" name="Espace réservé du contenu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64B2D2C-B30C-D84D-A806-367E6FBC16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43550" y="857250"/>
            <a:ext cx="5809996" cy="5131594"/>
          </a:xfrm>
        </p:spPr>
      </p:pic>
    </p:spTree>
    <p:extLst>
      <p:ext uri="{BB962C8B-B14F-4D97-AF65-F5344CB8AC3E}">
        <p14:creationId xmlns:p14="http://schemas.microsoft.com/office/powerpoint/2010/main" val="4158336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AAC91D-E065-A240-97D1-471D3D6D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36395"/>
            <a:ext cx="3789679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fonction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&lt;0</m:t>
                            </m:r>
                          </m:e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&lt;0</m:t>
                            </m:r>
                          </m:e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≥0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non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linéaire</a:t>
                </a:r>
                <a:r>
                  <a:rPr lang="en-US" sz="2000" dirty="0">
                    <a:solidFill>
                      <a:schemeClr val="bg1"/>
                    </a:solidFill>
                  </a:rPr>
                  <a:t> et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propage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l’erreur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 err="1">
                    <a:solidFill>
                      <a:schemeClr val="bg1"/>
                    </a:solidFill>
                  </a:rPr>
                  <a:t>Desactive</a:t>
                </a:r>
                <a:r>
                  <a:rPr lang="en-US" sz="2000" dirty="0">
                    <a:solidFill>
                      <a:schemeClr val="bg1"/>
                    </a:solidFill>
                  </a:rPr>
                  <a:t> les neurons qui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ont</a:t>
                </a:r>
                <a:r>
                  <a:rPr lang="en-US" sz="2000" dirty="0">
                    <a:solidFill>
                      <a:schemeClr val="bg1"/>
                    </a:solidFill>
                  </a:rPr>
                  <a:t> un input negative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Rend les matrices sparse et facile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calculer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On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peut</a:t>
                </a:r>
                <a:r>
                  <a:rPr lang="en-US" sz="2000" dirty="0">
                    <a:solidFill>
                      <a:schemeClr val="bg1"/>
                    </a:solidFill>
                  </a:rPr>
                  <a:t> active les neurons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à</a:t>
                </a:r>
                <a:r>
                  <a:rPr lang="en-US" sz="2000" dirty="0">
                    <a:solidFill>
                      <a:schemeClr val="bg1"/>
                    </a:solidFill>
                  </a:rPr>
                  <a:t> input negative avec le “leaky RELU”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Espace réservé du contenu 3">
                <a:extLst>
                  <a:ext uri="{FF2B5EF4-FFF2-40B4-BE49-F238E27FC236}">
                    <a16:creationId xmlns:a16="http://schemas.microsoft.com/office/drawing/2014/main" id="{530F06CF-B6FF-6D47-B07F-1FF2E8AD7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1965959"/>
                <a:ext cx="3791372" cy="4655645"/>
              </a:xfrm>
              <a:blipFill>
                <a:blip r:embed="rId2"/>
                <a:stretch>
                  <a:fillRect l="-5351" t="-33787" r="-10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798A753-F5DA-1843-8231-961A6EDB58D8}"/>
              </a:ext>
            </a:extLst>
          </p:cNvPr>
          <p:cNvSpPr txBox="1"/>
          <p:nvPr/>
        </p:nvSpPr>
        <p:spPr>
          <a:xfrm>
            <a:off x="4732020" y="6053666"/>
            <a:ext cx="745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medium.com</a:t>
            </a:r>
            <a:r>
              <a:rPr lang="fr-FR" dirty="0"/>
              <a:t>/</a:t>
            </a:r>
            <a:r>
              <a:rPr lang="fr-FR" dirty="0" err="1"/>
              <a:t>analytics-vidhya</a:t>
            </a:r>
            <a:r>
              <a:rPr lang="fr-FR" dirty="0"/>
              <a:t>/demystifying-neural-networks-a-mathematical-approach-part-1-4e10bed61400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796115-6ABF-EA4A-ABD1-A5EF73A4F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7749" y="1162685"/>
            <a:ext cx="3296921" cy="425831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F90CA87-2F0B-F646-9164-0D90AED40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706" y="1162684"/>
            <a:ext cx="3419294" cy="42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1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8F3BD4-C5A3-F64E-8D2A-C1F4E211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Un predicteur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98B371-B98F-F140-8981-924ED245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Qu’est-ce qu’un predicteur ?</a:t>
            </a:r>
          </a:p>
          <a:p>
            <a:pPr marL="0" indent="0">
              <a:buNone/>
            </a:pPr>
            <a:endParaRPr lang="fr-FR" sz="200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D1A762-138F-904B-B69A-35B7CFF5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49" y="3428999"/>
            <a:ext cx="5519351" cy="142720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F71188-48D6-B648-9E36-4C7FBDBD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83611"/>
            <a:ext cx="6001265" cy="124907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36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2DE69F-E753-4A4B-872D-3A34D994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Apprentissage dans un réseau de neurones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A41767-F24B-4A8D-B6A5-DEE82798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423A4C-EFF2-409C-AF0F-1D843847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9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304D-94F7-B347-A5F2-A1092A1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Apprentissage à partir des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AB66A2F-9F5E-4F1A-A51C-9AE5097A8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451746"/>
              </p:ext>
            </p:extLst>
          </p:nvPr>
        </p:nvGraphicFramePr>
        <p:xfrm>
          <a:off x="416559" y="2559090"/>
          <a:ext cx="10388601" cy="394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5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304D-94F7-B347-A5F2-A1092A1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La fonction perte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AB66A2F-9F5E-4F1A-A51C-9AE5097A8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045774"/>
              </p:ext>
            </p:extLst>
          </p:nvPr>
        </p:nvGraphicFramePr>
        <p:xfrm>
          <a:off x="58470" y="2559090"/>
          <a:ext cx="10388601" cy="394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C219664-05FC-6243-88DC-3DC5A1B00770}"/>
                  </a:ext>
                </a:extLst>
              </p:cNvPr>
              <p:cNvSpPr txBox="1"/>
              <p:nvPr/>
            </p:nvSpPr>
            <p:spPr>
              <a:xfrm>
                <a:off x="8131317" y="2847703"/>
                <a:ext cx="4056367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Erreur des moindres carrés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C219664-05FC-6243-88DC-3DC5A1B00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17" y="2847703"/>
                <a:ext cx="4056367" cy="391133"/>
              </a:xfrm>
              <a:prstGeom prst="rect">
                <a:avLst/>
              </a:prstGeom>
              <a:blipFill>
                <a:blip r:embed="rId7"/>
                <a:stretch>
                  <a:fillRect l="-3427" t="-100000" b="-1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3530E9-359A-2546-94CE-C37683E71E27}"/>
                  </a:ext>
                </a:extLst>
              </p:cNvPr>
              <p:cNvSpPr txBox="1"/>
              <p:nvPr/>
            </p:nvSpPr>
            <p:spPr>
              <a:xfrm>
                <a:off x="8131317" y="3511778"/>
                <a:ext cx="4056368" cy="691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Cross </a:t>
                </a:r>
                <a:r>
                  <a:rPr lang="fr-FR" dirty="0" err="1"/>
                  <a:t>Entropy</a:t>
                </a:r>
                <a:r>
                  <a:rPr lang="fr-FR" dirty="0"/>
                  <a:t>   binaire</a:t>
                </a:r>
              </a:p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𝑦𝑙𝑜𝑔</m:t>
                            </m:r>
                            <m:acc>
                              <m:accPr>
                                <m:chr m:val="̂"/>
                                <m:ctrl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⁡(1−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/>
                        </m:sSup>
                      </m:e>
                    </m:nary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3530E9-359A-2546-94CE-C37683E71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17" y="3511778"/>
                <a:ext cx="4056368" cy="691792"/>
              </a:xfrm>
              <a:prstGeom prst="rect">
                <a:avLst/>
              </a:prstGeom>
              <a:blipFill>
                <a:blip r:embed="rId8"/>
                <a:stretch>
                  <a:fillRect l="-3427" t="-20000" b="-85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8193A01-679F-6B4C-BE09-2F859C832E28}"/>
                  </a:ext>
                </a:extLst>
              </p:cNvPr>
              <p:cNvSpPr txBox="1"/>
              <p:nvPr/>
            </p:nvSpPr>
            <p:spPr>
              <a:xfrm>
                <a:off x="8131316" y="4477260"/>
                <a:ext cx="2611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Hinge </a:t>
                </a:r>
                <a:r>
                  <a:rPr lang="fr-FR" dirty="0" err="1"/>
                  <a:t>Loss</a:t>
                </a:r>
                <a:r>
                  <a:rPr lang="fr-FR" dirty="0"/>
                  <a:t>    max(0,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̂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8193A01-679F-6B4C-BE09-2F859C832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16" y="4477260"/>
                <a:ext cx="2611228" cy="276999"/>
              </a:xfrm>
              <a:prstGeom prst="rect">
                <a:avLst/>
              </a:prstGeom>
              <a:blipFill>
                <a:blip r:embed="rId9"/>
                <a:stretch>
                  <a:fillRect l="-5314" t="-22727" r="-2899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9B4ECC5-4C94-A644-BF30-977DD7736AEE}"/>
              </a:ext>
            </a:extLst>
          </p:cNvPr>
          <p:cNvSpPr/>
          <p:nvPr/>
        </p:nvSpPr>
        <p:spPr>
          <a:xfrm>
            <a:off x="7850777" y="2743200"/>
            <a:ext cx="4336907" cy="2194560"/>
          </a:xfrm>
          <a:prstGeom prst="rect">
            <a:avLst/>
          </a:prstGeom>
          <a:noFill/>
          <a:ln w="53975">
            <a:solidFill>
              <a:schemeClr val="accent3">
                <a:alpha val="9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81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304D-94F7-B347-A5F2-A1092A1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Mettre à jour les paramétres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AB66A2F-9F5E-4F1A-A51C-9AE5097A81A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65199" y="2457450"/>
          <a:ext cx="10388601" cy="394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204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304D-94F7-B347-A5F2-A1092A1A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Regle de Widrow-Hoff:  backpropagation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7137486-56AE-4D2C-9C1D-68991BB5B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Attention aux optimums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locaux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5" name="Espace réservé du contenu 5">
            <a:extLst>
              <a:ext uri="{FF2B5EF4-FFF2-40B4-BE49-F238E27FC236}">
                <a16:creationId xmlns:a16="http://schemas.microsoft.com/office/drawing/2014/main" id="{8CCA3D9E-D9DB-0147-8CD4-2FF90691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655" y="352698"/>
            <a:ext cx="7334984" cy="50161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E64BA74-D956-874C-ADE7-7ACBB45EE97B}"/>
              </a:ext>
            </a:extLst>
          </p:cNvPr>
          <p:cNvSpPr txBox="1"/>
          <p:nvPr/>
        </p:nvSpPr>
        <p:spPr>
          <a:xfrm>
            <a:off x="4755654" y="6053666"/>
            <a:ext cx="733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https://eric.univlyon2.fr/~</a:t>
            </a:r>
            <a:r>
              <a:rPr lang="en-US" dirty="0" err="1"/>
              <a:t>ricco</a:t>
            </a:r>
            <a:r>
              <a:rPr lang="en-US" dirty="0"/>
              <a:t>/</a:t>
            </a:r>
            <a:r>
              <a:rPr lang="en-US" dirty="0" err="1"/>
              <a:t>cours</a:t>
            </a:r>
            <a:r>
              <a:rPr lang="en-US" dirty="0"/>
              <a:t>/slides/</a:t>
            </a:r>
            <a:r>
              <a:rPr lang="en-US" dirty="0" err="1"/>
              <a:t>reseaux_neurones_perceptron.pdf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457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57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AD28994-FE21-384E-A0AA-33D7BE19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Exemple: Regression logistique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Espace réservé du contenu 2">
                <a:extLst>
                  <a:ext uri="{FF2B5EF4-FFF2-40B4-BE49-F238E27FC236}">
                    <a16:creationId xmlns:a16="http://schemas.microsoft.com/office/drawing/2014/main" id="{199FB9F9-E789-8745-B0DA-36877F535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0640" y="491490"/>
                <a:ext cx="6281928" cy="6172200"/>
              </a:xfr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Soit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fr-FR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</m:t>
                    </m:r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fr-F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ctrlP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sz="2000" b="1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err="1"/>
                  <a:t>Soit</a:t>
                </a:r>
                <a:r>
                  <a:rPr lang="en-US" sz="2000" dirty="0"/>
                  <a:t> un training example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….</m:t>
                        </m:r>
                        <m:d>
                          <m:d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000" b="1" dirty="0"/>
                  <a:t>      </a:t>
                </a:r>
                <a:r>
                  <a:rPr lang="en-US" sz="2000" dirty="0"/>
                  <a:t>nous </a:t>
                </a:r>
                <a:r>
                  <a:rPr lang="en-US" sz="2000" dirty="0" err="1"/>
                  <a:t>voulons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calculer</a:t>
                </a:r>
                <a:r>
                  <a:rPr lang="en-US" sz="2000" dirty="0"/>
                  <a:t>   les </a:t>
                </a:r>
                <a:r>
                  <a:rPr lang="en-US" sz="2000" dirty="0" err="1"/>
                  <a:t>paramétres</a:t>
                </a: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pour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l-GR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l-G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fr-FR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pour tout </a:t>
                </a:r>
                <a:r>
                  <a:rPr lang="en-US" sz="2000" dirty="0" err="1"/>
                  <a:t>exemple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i</a:t>
                </a:r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Le loss function </a:t>
                </a:r>
                <a:r>
                  <a:rPr lang="en-US" sz="2000" dirty="0" err="1"/>
                  <a:t>mesure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capacité</a:t>
                </a:r>
                <a:r>
                  <a:rPr lang="en-US" sz="2000" dirty="0"/>
                  <a:t> de prediction de </a:t>
                </a:r>
                <a:r>
                  <a:rPr lang="en-US" sz="2000" dirty="0" err="1"/>
                  <a:t>l’algorithme</a:t>
                </a:r>
                <a:r>
                  <a:rPr lang="en-US" sz="2000" dirty="0"/>
                  <a:t> pour </a:t>
                </a:r>
                <a:r>
                  <a:rPr lang="en-US" sz="2000" dirty="0" err="1"/>
                  <a:t>chaque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exemple</a:t>
                </a:r>
                <a:r>
                  <a:rPr lang="en-US" sz="2000" dirty="0"/>
                  <a:t>: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000" b="1" dirty="0"/>
                  <a:t> =-(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𝐥𝐨𝐠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FR" sz="2000" b="1" dirty="0"/>
                  <a:t> (1-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𝐥𝐨𝐠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1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La function </a:t>
                </a:r>
                <a:r>
                  <a:rPr lang="en-US" sz="2000" dirty="0" err="1"/>
                  <a:t>cout</a:t>
                </a:r>
                <a:r>
                  <a:rPr lang="en-US" sz="2000" dirty="0"/>
                  <a:t>  </a:t>
                </a:r>
                <a:r>
                  <a:rPr lang="en-US" sz="2000" dirty="0" err="1"/>
                  <a:t>mesure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justesse</a:t>
                </a:r>
                <a:r>
                  <a:rPr lang="en-US" sz="2000" dirty="0"/>
                  <a:t> des </a:t>
                </a:r>
                <a:r>
                  <a:rPr lang="en-US" sz="2000" dirty="0" err="1"/>
                  <a:t>paramétres</a:t>
                </a:r>
                <a:r>
                  <a:rPr lang="en-US" sz="2000" dirty="0"/>
                  <a:t>  w et b par rapport aux </a:t>
                </a:r>
                <a:r>
                  <a:rPr lang="en-US" sz="2000" dirty="0" err="1"/>
                  <a:t>données</a:t>
                </a:r>
                <a:r>
                  <a:rPr lang="en-US" sz="2000" b="1" dirty="0"/>
                  <a:t>:   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den>
                        </m:f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l-G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l-G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l-G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err="1"/>
                  <a:t>Probléme</a:t>
                </a:r>
                <a:r>
                  <a:rPr lang="en-US" sz="2000" dirty="0"/>
                  <a:t>: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func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Espace réservé du contenu 2">
                <a:extLst>
                  <a:ext uri="{FF2B5EF4-FFF2-40B4-BE49-F238E27FC236}">
                    <a16:creationId xmlns:a16="http://schemas.microsoft.com/office/drawing/2014/main" id="{199FB9F9-E789-8745-B0DA-36877F535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0640" y="491490"/>
                <a:ext cx="6281928" cy="6172200"/>
              </a:xfrm>
              <a:blipFill>
                <a:blip r:embed="rId2"/>
                <a:stretch>
                  <a:fillRect l="-806" t="-84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35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57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AD28994-FE21-384E-A0AA-33D7BE19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</a:rPr>
              <a:t>Algorithme</a:t>
            </a:r>
            <a:r>
              <a:rPr lang="en-US" sz="4000" dirty="0">
                <a:solidFill>
                  <a:srgbClr val="FFFFFF"/>
                </a:solidFill>
              </a:rPr>
              <a:t> du Gradient descendant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Espace réservé du contenu 2">
                <a:extLst>
                  <a:ext uri="{FF2B5EF4-FFF2-40B4-BE49-F238E27FC236}">
                    <a16:creationId xmlns:a16="http://schemas.microsoft.com/office/drawing/2014/main" id="{199FB9F9-E789-8745-B0DA-36877F535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5195" y="1807105"/>
                <a:ext cx="6281928" cy="3243789"/>
              </a:xfrm>
            </p:spPr>
            <p:txBody>
              <a:bodyPr vert="horz" lIns="91440" tIns="45720" rIns="91440" bIns="45720" rtlCol="0" anchor="ctr"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8000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Probléme:    </a:t>
                </a:r>
                <a:r>
                  <a:rPr lang="en-US" sz="8000" dirty="0" err="1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Trouver</a:t>
                </a:r>
                <a:r>
                  <a:rPr lang="en-US" sz="8000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 w et b qui </a:t>
                </a:r>
                <a:r>
                  <a:rPr lang="en-US" sz="8000" dirty="0" err="1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minimise</a:t>
                </a:r>
                <a:r>
                  <a:rPr lang="en-US" sz="8000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 la function </a:t>
                </a:r>
                <a:r>
                  <a:rPr lang="en-US" sz="8000" dirty="0" err="1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cout</a:t>
                </a:r>
                <a:endParaRPr lang="en-US" sz="8000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8000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8000" b="1" i="1" smtClean="0">
                            <a:effectLst>
                              <a:outerShdw blurRad="50800" dist="50800" dir="5400000" sx="1000" sy="1000" algn="ctr" rotWithShape="0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8000" b="1" i="0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</m:fName>
                      <m:e>
                        <m:r>
                          <a:rPr lang="fr-FR" sz="8000" b="1" i="1" smtClean="0">
                            <a:effectLst>
                              <a:outerShdw blurRad="50800" dist="50800" dir="5400000" sx="1000" sy="1000" algn="ctr" rotWithShape="0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8000" b="1" i="1" smtClean="0">
                                <a:effectLst>
                                  <a:outerShdw blurRad="50800" dist="50800" dir="5400000" sx="1000" sy="1000" algn="ctr" rotWithShape="0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8000" b="1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6400" b="1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Repeat {</a:t>
                </a:r>
              </a:p>
              <a:p>
                <a:pPr marL="0" indent="0">
                  <a:buNone/>
                </a:pPr>
                <a:endParaRPr lang="en-US" sz="38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fr-FR" sz="3800" b="1" i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sz="3800" b="1" i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fr-FR" sz="7200" b="1" i="1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7200" b="1" i="1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72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72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720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fr-FR" sz="7200" b="0" i="1" dirty="0" smtClean="0">
                          <a:effectLst>
                            <a:outerShdw blurRad="50800" dist="50800" dir="5400000" sx="1000" sy="1000" algn="ctr" rotWithShape="0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7200" b="0" i="1" dirty="0" smtClean="0">
                              <a:effectLst>
                                <a:outerShdw blurRad="50800" dist="50800" dir="5400000" sx="1000" sy="1000" algn="ctr" rotWithShape="0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72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72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38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6400" b="1" dirty="0"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</a:effectLst>
                  </a:rPr>
                  <a:t>}</a:t>
                </a: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b="1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endParaRPr lang="en-US" sz="2000" kern="1200" dirty="0"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Espace réservé du contenu 2">
                <a:extLst>
                  <a:ext uri="{FF2B5EF4-FFF2-40B4-BE49-F238E27FC236}">
                    <a16:creationId xmlns:a16="http://schemas.microsoft.com/office/drawing/2014/main" id="{199FB9F9-E789-8745-B0DA-36877F535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5195" y="1807105"/>
                <a:ext cx="6281928" cy="3243789"/>
              </a:xfrm>
              <a:blipFill>
                <a:blip r:embed="rId2"/>
                <a:stretch>
                  <a:fillRect l="-806" t="-424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677EF270-87BB-084B-9EFB-A1BB6F99E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892" y="4408498"/>
            <a:ext cx="5168900" cy="22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8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17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19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AD28994-FE21-384E-A0AA-33D7BE19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67" y="802955"/>
            <a:ext cx="413369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000000"/>
                </a:solidFill>
              </a:rPr>
              <a:t>Illustration: Algorithme du Gradient descendant </a:t>
            </a:r>
          </a:p>
        </p:txBody>
      </p:sp>
      <p:sp>
        <p:nvSpPr>
          <p:cNvPr id="130" name="Oval 121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E44A619-A817-B34B-B2C7-432C5924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18" y="882202"/>
            <a:ext cx="1272591" cy="111669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646E7FA-013E-2E41-B8F4-8BBAD1C5BAF3}"/>
              </a:ext>
            </a:extLst>
          </p:cNvPr>
          <p:cNvSpPr txBox="1"/>
          <p:nvPr/>
        </p:nvSpPr>
        <p:spPr>
          <a:xfrm>
            <a:off x="810568" y="2421682"/>
            <a:ext cx="4133360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Source: https://</a:t>
            </a:r>
            <a:r>
              <a:rPr lang="en-US" sz="2000" dirty="0" err="1">
                <a:solidFill>
                  <a:srgbClr val="000000"/>
                </a:solidFill>
              </a:rPr>
              <a:t>www.neural-networks.io</a:t>
            </a:r>
            <a:r>
              <a:rPr lang="en-US" sz="2000" dirty="0">
                <a:solidFill>
                  <a:srgbClr val="000000"/>
                </a:solidFill>
              </a:rPr>
              <a:t>/</a:t>
            </a:r>
            <a:r>
              <a:rPr lang="en-US" sz="2000" dirty="0" err="1">
                <a:solidFill>
                  <a:srgbClr val="000000"/>
                </a:solidFill>
              </a:rPr>
              <a:t>en</a:t>
            </a:r>
            <a:r>
              <a:rPr lang="en-US" sz="2000" dirty="0">
                <a:solidFill>
                  <a:srgbClr val="000000"/>
                </a:solidFill>
              </a:rPr>
              <a:t>/single-layer/gradient-</a:t>
            </a:r>
            <a:r>
              <a:rPr lang="en-US" sz="2000" dirty="0" err="1">
                <a:solidFill>
                  <a:srgbClr val="000000"/>
                </a:solidFill>
              </a:rPr>
              <a:t>descent.php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1" name="Oval 123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4" name="Espace réservé du contenu 7">
            <a:extLst>
              <a:ext uri="{FF2B5EF4-FFF2-40B4-BE49-F238E27FC236}">
                <a16:creationId xmlns:a16="http://schemas.microsoft.com/office/drawing/2014/main" id="{EFF1930C-216F-974B-9A9C-C95090747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56" b="-2"/>
          <a:stretch/>
        </p:blipFill>
        <p:spPr>
          <a:xfrm>
            <a:off x="8977271" y="211666"/>
            <a:ext cx="2554420" cy="2319387"/>
          </a:xfrm>
          <a:prstGeom prst="rect">
            <a:avLst/>
          </a:prstGeom>
        </p:spPr>
      </p:pic>
      <p:pic>
        <p:nvPicPr>
          <p:cNvPr id="97" name="Espace réservé du contenu 9">
            <a:extLst>
              <a:ext uri="{FF2B5EF4-FFF2-40B4-BE49-F238E27FC236}">
                <a16:creationId xmlns:a16="http://schemas.microsoft.com/office/drawing/2014/main" id="{49498429-B524-3D44-95A9-0D9FAC303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62567" y="3489909"/>
            <a:ext cx="1852096" cy="1625214"/>
          </a:xfrm>
          <a:prstGeom prst="rect">
            <a:avLst/>
          </a:prstGeom>
        </p:spPr>
      </p:pic>
      <p:sp>
        <p:nvSpPr>
          <p:cNvPr id="128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3C1307-CD23-744E-90D1-B7F751564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527" y="5020464"/>
            <a:ext cx="1862393" cy="16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3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793" y="287147"/>
            <a:ext cx="9122584" cy="1325563"/>
          </a:xfrm>
        </p:spPr>
        <p:txBody>
          <a:bodyPr>
            <a:normAutofit/>
          </a:bodyPr>
          <a:lstStyle/>
          <a:p>
            <a:r>
              <a:rPr lang="fr-FR" dirty="0"/>
              <a:t>Exemple: </a:t>
            </a:r>
            <a:r>
              <a:rPr lang="fr-FR" dirty="0" err="1"/>
              <a:t>Regression</a:t>
            </a:r>
            <a:r>
              <a:rPr lang="fr-FR" dirty="0"/>
              <a:t> logistique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5288E-4B5B-8042-84EA-85ABC7F4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E7CC2A1-3A1E-3C40-ABA2-1AEBE2772211}"/>
              </a:ext>
            </a:extLst>
          </p:cNvPr>
          <p:cNvGrpSpPr/>
          <p:nvPr/>
        </p:nvGrpSpPr>
        <p:grpSpPr>
          <a:xfrm>
            <a:off x="5037845" y="1594191"/>
            <a:ext cx="4381958" cy="2308721"/>
            <a:chOff x="2094564" y="3889896"/>
            <a:chExt cx="4381958" cy="2308721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6979492A-5839-BC45-9882-03AED5F2EB83}"/>
                </a:ext>
              </a:extLst>
            </p:cNvPr>
            <p:cNvGrpSpPr/>
            <p:nvPr/>
          </p:nvGrpSpPr>
          <p:grpSpPr>
            <a:xfrm>
              <a:off x="2094564" y="3889896"/>
              <a:ext cx="4381958" cy="2308721"/>
              <a:chOff x="2053132" y="3889896"/>
              <a:chExt cx="4381958" cy="2308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Ellipse 3">
                    <a:extLst>
                      <a:ext uri="{FF2B5EF4-FFF2-40B4-BE49-F238E27FC236}">
                        <a16:creationId xmlns:a16="http://schemas.microsoft.com/office/drawing/2014/main" id="{E4948298-1159-8343-AB29-B4356B62E14D}"/>
                      </a:ext>
                    </a:extLst>
                  </p:cNvPr>
                  <p:cNvSpPr/>
                  <p:nvPr/>
                </p:nvSpPr>
                <p:spPr>
                  <a:xfrm>
                    <a:off x="4202463" y="4515583"/>
                    <a:ext cx="994410" cy="9829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" name="Ellipse 3">
                    <a:extLst>
                      <a:ext uri="{FF2B5EF4-FFF2-40B4-BE49-F238E27FC236}">
                        <a16:creationId xmlns:a16="http://schemas.microsoft.com/office/drawing/2014/main" id="{E4948298-1159-8343-AB29-B4356B62E1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463" y="4515583"/>
                    <a:ext cx="994410" cy="98298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Connecteur droit avec flèche 5">
                <a:extLst>
                  <a:ext uri="{FF2B5EF4-FFF2-40B4-BE49-F238E27FC236}">
                    <a16:creationId xmlns:a16="http://schemas.microsoft.com/office/drawing/2014/main" id="{54C940D7-CB86-8D4A-AAEF-D8587A38BB07}"/>
                  </a:ext>
                </a:extLst>
              </p:cNvPr>
              <p:cNvCxnSpPr/>
              <p:nvPr/>
            </p:nvCxnSpPr>
            <p:spPr>
              <a:xfrm>
                <a:off x="2720340" y="4279290"/>
                <a:ext cx="1482123" cy="6127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>
                <a:extLst>
                  <a:ext uri="{FF2B5EF4-FFF2-40B4-BE49-F238E27FC236}">
                    <a16:creationId xmlns:a16="http://schemas.microsoft.com/office/drawing/2014/main" id="{45DBE434-73CD-7D4F-9937-9292C64255DD}"/>
                  </a:ext>
                </a:extLst>
              </p:cNvPr>
              <p:cNvCxnSpPr>
                <a:endCxn id="4" idx="2"/>
              </p:cNvCxnSpPr>
              <p:nvPr/>
            </p:nvCxnSpPr>
            <p:spPr>
              <a:xfrm>
                <a:off x="2686050" y="4927016"/>
                <a:ext cx="1516413" cy="800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>
                <a:extLst>
                  <a:ext uri="{FF2B5EF4-FFF2-40B4-BE49-F238E27FC236}">
                    <a16:creationId xmlns:a16="http://schemas.microsoft.com/office/drawing/2014/main" id="{E75E43AB-E129-8E4E-9E07-6A54C8AAC4C3}"/>
                  </a:ext>
                </a:extLst>
              </p:cNvPr>
              <p:cNvCxnSpPr/>
              <p:nvPr/>
            </p:nvCxnSpPr>
            <p:spPr>
              <a:xfrm flipV="1">
                <a:off x="2720340" y="5152957"/>
                <a:ext cx="1482123" cy="8291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AE98E9FD-C6B9-3A4B-8F17-33F12D98CA3F}"/>
                  </a:ext>
                </a:extLst>
              </p:cNvPr>
              <p:cNvCxnSpPr>
                <a:stCxn id="4" idx="6"/>
              </p:cNvCxnSpPr>
              <p:nvPr/>
            </p:nvCxnSpPr>
            <p:spPr>
              <a:xfrm flipV="1">
                <a:off x="5196873" y="4984144"/>
                <a:ext cx="1238217" cy="22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AEF6963F-0FA7-AA44-AD9E-CA063A4181B8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10" y="3889896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AEF6963F-0FA7-AA44-AD9E-CA063A4181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10" y="3889896"/>
                    <a:ext cx="58024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ZoneTexte 58">
                    <a:extLst>
                      <a:ext uri="{FF2B5EF4-FFF2-40B4-BE49-F238E27FC236}">
                        <a16:creationId xmlns:a16="http://schemas.microsoft.com/office/drawing/2014/main" id="{71BC1E97-9183-3F40-B5EB-F7773AB8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2053132" y="4742350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9" name="ZoneTexte 58">
                    <a:extLst>
                      <a:ext uri="{FF2B5EF4-FFF2-40B4-BE49-F238E27FC236}">
                        <a16:creationId xmlns:a16="http://schemas.microsoft.com/office/drawing/2014/main" id="{71BC1E97-9183-3F40-B5EB-F7773AB83A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3132" y="4742350"/>
                    <a:ext cx="5802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9060CD2C-9327-2346-91B7-1C7E82DF7E7C}"/>
                      </a:ext>
                    </a:extLst>
                  </p:cNvPr>
                  <p:cNvSpPr txBox="1"/>
                  <p:nvPr/>
                </p:nvSpPr>
                <p:spPr>
                  <a:xfrm>
                    <a:off x="2142587" y="5829285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9060CD2C-9327-2346-91B7-1C7E82DF7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2587" y="5829285"/>
                    <a:ext cx="58024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5F83C04A-5FB8-9040-B3D9-EA12B2A6629B}"/>
                    </a:ext>
                  </a:extLst>
                </p:cNvPr>
                <p:cNvSpPr txBox="1"/>
                <p:nvPr/>
              </p:nvSpPr>
              <p:spPr>
                <a:xfrm>
                  <a:off x="4665640" y="4822407"/>
                  <a:ext cx="511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5F83C04A-5FB8-9040-B3D9-EA12B2A66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640" y="4822407"/>
                  <a:ext cx="5114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77632C8D-C4D1-F040-A397-1A17CB87E020}"/>
                  </a:ext>
                </a:extLst>
              </p:cNvPr>
              <p:cNvSpPr txBox="1"/>
              <p:nvPr/>
            </p:nvSpPr>
            <p:spPr>
              <a:xfrm>
                <a:off x="1185550" y="4673411"/>
                <a:ext cx="96342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 </a:t>
                </a:r>
                <a:r>
                  <a:rPr lang="fr-FR" dirty="0" err="1"/>
                  <a:t>reseau</a:t>
                </a:r>
                <a:r>
                  <a:rPr lang="fr-FR" dirty="0"/>
                  <a:t> est associé à une </a:t>
                </a:r>
                <a:r>
                  <a:rPr lang="fr-FR" dirty="0" err="1"/>
                  <a:t>loss</a:t>
                </a:r>
                <a:r>
                  <a:rPr lang="fr-FR" dirty="0"/>
                  <a:t> 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r-FR" dirty="0"/>
                  <a:t> =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  −(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FR" b="0" dirty="0"/>
                  <a:t> (1-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)  ∗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fr-FR" b="0" dirty="0"/>
                  <a:t>) par input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77632C8D-C4D1-F040-A397-1A17CB87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50" y="4673411"/>
                <a:ext cx="9634240" cy="646331"/>
              </a:xfrm>
              <a:prstGeom prst="rect">
                <a:avLst/>
              </a:prstGeom>
              <a:blipFill>
                <a:blip r:embed="rId7"/>
                <a:stretch>
                  <a:fillRect l="-263" t="-3846" r="-1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93B2F44-BB08-0F46-8DB8-85C5E650A4D7}"/>
                  </a:ext>
                </a:extLst>
              </p:cNvPr>
              <p:cNvSpPr txBox="1"/>
              <p:nvPr/>
            </p:nvSpPr>
            <p:spPr>
              <a:xfrm>
                <a:off x="9027365" y="2207632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93B2F44-BB08-0F46-8DB8-85C5E650A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65" y="2207632"/>
                <a:ext cx="238014" cy="276999"/>
              </a:xfrm>
              <a:prstGeom prst="rect">
                <a:avLst/>
              </a:prstGeom>
              <a:blipFill>
                <a:blip r:embed="rId8"/>
                <a:stretch>
                  <a:fillRect l="-35000" t="-13043" r="-15000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7684381" y="2219878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au 69">
            <a:extLst>
              <a:ext uri="{FF2B5EF4-FFF2-40B4-BE49-F238E27FC236}">
                <a16:creationId xmlns:a16="http://schemas.microsoft.com/office/drawing/2014/main" id="{AC39C9F4-9B2C-9F48-BEAD-351901D00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698222"/>
              </p:ext>
            </p:extLst>
          </p:nvPr>
        </p:nvGraphicFramePr>
        <p:xfrm>
          <a:off x="1185550" y="1377807"/>
          <a:ext cx="31138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870">
                  <a:extLst>
                    <a:ext uri="{9D8B030D-6E8A-4147-A177-3AD203B41FA5}">
                      <a16:colId xmlns:a16="http://schemas.microsoft.com/office/drawing/2014/main" val="915233873"/>
                    </a:ext>
                  </a:extLst>
                </a:gridCol>
                <a:gridCol w="1083870">
                  <a:extLst>
                    <a:ext uri="{9D8B030D-6E8A-4147-A177-3AD203B41FA5}">
                      <a16:colId xmlns:a16="http://schemas.microsoft.com/office/drawing/2014/main" val="1209108103"/>
                    </a:ext>
                  </a:extLst>
                </a:gridCol>
                <a:gridCol w="473068">
                  <a:extLst>
                    <a:ext uri="{9D8B030D-6E8A-4147-A177-3AD203B41FA5}">
                      <a16:colId xmlns:a16="http://schemas.microsoft.com/office/drawing/2014/main" val="2805219594"/>
                    </a:ext>
                  </a:extLst>
                </a:gridCol>
                <a:gridCol w="473068">
                  <a:extLst>
                    <a:ext uri="{9D8B030D-6E8A-4147-A177-3AD203B41FA5}">
                      <a16:colId xmlns:a16="http://schemas.microsoft.com/office/drawing/2014/main" val="1586933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8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975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9D1BBDAB-ED59-7343-B17F-619D1EF4C9C9}"/>
              </a:ext>
            </a:extLst>
          </p:cNvPr>
          <p:cNvSpPr/>
          <p:nvPr/>
        </p:nvSpPr>
        <p:spPr>
          <a:xfrm>
            <a:off x="1266084" y="1791790"/>
            <a:ext cx="2952808" cy="278242"/>
          </a:xfrm>
          <a:prstGeom prst="rect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40C6CFF8-FC47-0B4F-AFFD-A73D42AE1292}"/>
                  </a:ext>
                </a:extLst>
              </p:cNvPr>
              <p:cNvSpPr txBox="1"/>
              <p:nvPr/>
            </p:nvSpPr>
            <p:spPr>
              <a:xfrm>
                <a:off x="6138343" y="1665451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40C6CFF8-FC47-0B4F-AFFD-A73D42AE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343" y="1665451"/>
                <a:ext cx="5600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DDA8BDC-F43A-3E4D-93DF-F0B15DFF5D1F}"/>
                  </a:ext>
                </a:extLst>
              </p:cNvPr>
              <p:cNvSpPr txBox="1"/>
              <p:nvPr/>
            </p:nvSpPr>
            <p:spPr>
              <a:xfrm>
                <a:off x="5606010" y="2287216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DDA8BDC-F43A-3E4D-93DF-F0B15DFF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010" y="2287216"/>
                <a:ext cx="56007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C63F8E08-7D9A-E74E-A493-940282D24028}"/>
                  </a:ext>
                </a:extLst>
              </p:cNvPr>
              <p:cNvSpPr txBox="1"/>
              <p:nvPr/>
            </p:nvSpPr>
            <p:spPr>
              <a:xfrm>
                <a:off x="6292398" y="3317766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C63F8E08-7D9A-E74E-A493-940282D2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98" y="3317766"/>
                <a:ext cx="5600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553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5" y="312572"/>
            <a:ext cx="7421336" cy="1325563"/>
          </a:xfrm>
        </p:spPr>
        <p:txBody>
          <a:bodyPr>
            <a:normAutofit/>
          </a:bodyPr>
          <a:lstStyle/>
          <a:p>
            <a:r>
              <a:rPr lang="fr-FR" dirty="0"/>
              <a:t>Exemple: </a:t>
            </a:r>
            <a:r>
              <a:rPr lang="fr-FR" dirty="0" err="1"/>
              <a:t>regression</a:t>
            </a:r>
            <a:r>
              <a:rPr lang="fr-FR" dirty="0"/>
              <a:t> logistique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5288E-4B5B-8042-84EA-85ABC7F4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399" y="1391735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E7CC2A1-3A1E-3C40-ABA2-1AEBE2772211}"/>
              </a:ext>
            </a:extLst>
          </p:cNvPr>
          <p:cNvGrpSpPr/>
          <p:nvPr/>
        </p:nvGrpSpPr>
        <p:grpSpPr>
          <a:xfrm>
            <a:off x="994200" y="1568774"/>
            <a:ext cx="4263600" cy="2308721"/>
            <a:chOff x="2094564" y="3889896"/>
            <a:chExt cx="4381958" cy="2308721"/>
          </a:xfrm>
        </p:grpSpPr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6979492A-5839-BC45-9882-03AED5F2EB83}"/>
                </a:ext>
              </a:extLst>
            </p:cNvPr>
            <p:cNvGrpSpPr/>
            <p:nvPr/>
          </p:nvGrpSpPr>
          <p:grpSpPr>
            <a:xfrm>
              <a:off x="2094564" y="3889896"/>
              <a:ext cx="4381958" cy="2308721"/>
              <a:chOff x="2053132" y="3889896"/>
              <a:chExt cx="4381958" cy="2308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Ellipse 3">
                    <a:extLst>
                      <a:ext uri="{FF2B5EF4-FFF2-40B4-BE49-F238E27FC236}">
                        <a16:creationId xmlns:a16="http://schemas.microsoft.com/office/drawing/2014/main" id="{E4948298-1159-8343-AB29-B4356B62E14D}"/>
                      </a:ext>
                    </a:extLst>
                  </p:cNvPr>
                  <p:cNvSpPr/>
                  <p:nvPr/>
                </p:nvSpPr>
                <p:spPr>
                  <a:xfrm>
                    <a:off x="4202463" y="4515583"/>
                    <a:ext cx="994410" cy="98298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" name="Ellipse 3">
                    <a:extLst>
                      <a:ext uri="{FF2B5EF4-FFF2-40B4-BE49-F238E27FC236}">
                        <a16:creationId xmlns:a16="http://schemas.microsoft.com/office/drawing/2014/main" id="{E4948298-1159-8343-AB29-B4356B62E1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2463" y="4515583"/>
                    <a:ext cx="994410" cy="98298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Connecteur droit avec flèche 5">
                <a:extLst>
                  <a:ext uri="{FF2B5EF4-FFF2-40B4-BE49-F238E27FC236}">
                    <a16:creationId xmlns:a16="http://schemas.microsoft.com/office/drawing/2014/main" id="{54C940D7-CB86-8D4A-AAEF-D8587A38BB07}"/>
                  </a:ext>
                </a:extLst>
              </p:cNvPr>
              <p:cNvCxnSpPr/>
              <p:nvPr/>
            </p:nvCxnSpPr>
            <p:spPr>
              <a:xfrm>
                <a:off x="2720340" y="4279290"/>
                <a:ext cx="1482123" cy="6127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>
                <a:extLst>
                  <a:ext uri="{FF2B5EF4-FFF2-40B4-BE49-F238E27FC236}">
                    <a16:creationId xmlns:a16="http://schemas.microsoft.com/office/drawing/2014/main" id="{45DBE434-73CD-7D4F-9937-9292C64255DD}"/>
                  </a:ext>
                </a:extLst>
              </p:cNvPr>
              <p:cNvCxnSpPr>
                <a:endCxn id="4" idx="2"/>
              </p:cNvCxnSpPr>
              <p:nvPr/>
            </p:nvCxnSpPr>
            <p:spPr>
              <a:xfrm>
                <a:off x="2686050" y="4927016"/>
                <a:ext cx="1516413" cy="800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>
                <a:extLst>
                  <a:ext uri="{FF2B5EF4-FFF2-40B4-BE49-F238E27FC236}">
                    <a16:creationId xmlns:a16="http://schemas.microsoft.com/office/drawing/2014/main" id="{E75E43AB-E129-8E4E-9E07-6A54C8AAC4C3}"/>
                  </a:ext>
                </a:extLst>
              </p:cNvPr>
              <p:cNvCxnSpPr/>
              <p:nvPr/>
            </p:nvCxnSpPr>
            <p:spPr>
              <a:xfrm flipV="1">
                <a:off x="2720340" y="5152957"/>
                <a:ext cx="1482123" cy="8291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>
                <a:extLst>
                  <a:ext uri="{FF2B5EF4-FFF2-40B4-BE49-F238E27FC236}">
                    <a16:creationId xmlns:a16="http://schemas.microsoft.com/office/drawing/2014/main" id="{AE98E9FD-C6B9-3A4B-8F17-33F12D98CA3F}"/>
                  </a:ext>
                </a:extLst>
              </p:cNvPr>
              <p:cNvCxnSpPr>
                <a:stCxn id="4" idx="6"/>
              </p:cNvCxnSpPr>
              <p:nvPr/>
            </p:nvCxnSpPr>
            <p:spPr>
              <a:xfrm flipV="1">
                <a:off x="5196873" y="4984144"/>
                <a:ext cx="1238217" cy="22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AEF6963F-0FA7-AA44-AD9E-CA063A4181B8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810" y="3889896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AEF6963F-0FA7-AA44-AD9E-CA063A4181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5810" y="3889896"/>
                    <a:ext cx="58024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ZoneTexte 58">
                    <a:extLst>
                      <a:ext uri="{FF2B5EF4-FFF2-40B4-BE49-F238E27FC236}">
                        <a16:creationId xmlns:a16="http://schemas.microsoft.com/office/drawing/2014/main" id="{71BC1E97-9183-3F40-B5EB-F7773AB83A15}"/>
                      </a:ext>
                    </a:extLst>
                  </p:cNvPr>
                  <p:cNvSpPr txBox="1"/>
                  <p:nvPr/>
                </p:nvSpPr>
                <p:spPr>
                  <a:xfrm>
                    <a:off x="2053132" y="4742350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59" name="ZoneTexte 58">
                    <a:extLst>
                      <a:ext uri="{FF2B5EF4-FFF2-40B4-BE49-F238E27FC236}">
                        <a16:creationId xmlns:a16="http://schemas.microsoft.com/office/drawing/2014/main" id="{71BC1E97-9183-3F40-B5EB-F7773AB83A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3132" y="4742350"/>
                    <a:ext cx="58024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9060CD2C-9327-2346-91B7-1C7E82DF7E7C}"/>
                      </a:ext>
                    </a:extLst>
                  </p:cNvPr>
                  <p:cNvSpPr txBox="1"/>
                  <p:nvPr/>
                </p:nvSpPr>
                <p:spPr>
                  <a:xfrm>
                    <a:off x="2142587" y="5829285"/>
                    <a:ext cx="580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>
                    <a:extLst>
                      <a:ext uri="{FF2B5EF4-FFF2-40B4-BE49-F238E27FC236}">
                        <a16:creationId xmlns:a16="http://schemas.microsoft.com/office/drawing/2014/main" id="{9060CD2C-9327-2346-91B7-1C7E82DF7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2587" y="5829285"/>
                    <a:ext cx="58024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5F83C04A-5FB8-9040-B3D9-EA12B2A6629B}"/>
                    </a:ext>
                  </a:extLst>
                </p:cNvPr>
                <p:cNvSpPr txBox="1"/>
                <p:nvPr/>
              </p:nvSpPr>
              <p:spPr>
                <a:xfrm>
                  <a:off x="4665640" y="4822407"/>
                  <a:ext cx="5114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5F83C04A-5FB8-9040-B3D9-EA12B2A66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640" y="4822407"/>
                  <a:ext cx="511414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77632C8D-C4D1-F040-A397-1A17CB87E020}"/>
                  </a:ext>
                </a:extLst>
              </p:cNvPr>
              <p:cNvSpPr txBox="1"/>
              <p:nvPr/>
            </p:nvSpPr>
            <p:spPr>
              <a:xfrm>
                <a:off x="426183" y="6226455"/>
                <a:ext cx="96047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Le </a:t>
                </a:r>
                <a:r>
                  <a:rPr lang="fr-FR" dirty="0" err="1"/>
                  <a:t>reseau</a:t>
                </a:r>
                <a:r>
                  <a:rPr lang="fr-FR" dirty="0"/>
                  <a:t> est associé à une </a:t>
                </a:r>
                <a:r>
                  <a:rPr lang="fr-FR" dirty="0" err="1"/>
                  <a:t>loss</a:t>
                </a:r>
                <a:r>
                  <a:rPr lang="fr-FR" dirty="0"/>
                  <a:t> 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r-FR" dirty="0"/>
                  <a:t> =</a:t>
                </a:r>
                <a14:m>
                  <m:oMath xmlns:m="http://schemas.openxmlformats.org/officeDocument/2006/math"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b="0" i="0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fr-FR" b="0" dirty="0"/>
                  <a:t> (1-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)  ∗</m:t>
                    </m:r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fr-FR" b="0" dirty="0"/>
                  <a:t> ) par input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77632C8D-C4D1-F040-A397-1A17CB87E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3" y="6226455"/>
                <a:ext cx="9604745" cy="646331"/>
              </a:xfrm>
              <a:prstGeom prst="rect">
                <a:avLst/>
              </a:prstGeom>
              <a:blipFill>
                <a:blip r:embed="rId7"/>
                <a:stretch>
                  <a:fillRect l="-396" t="-1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93B2F44-BB08-0F46-8DB8-85C5E650A4D7}"/>
                  </a:ext>
                </a:extLst>
              </p:cNvPr>
              <p:cNvSpPr txBox="1"/>
              <p:nvPr/>
            </p:nvSpPr>
            <p:spPr>
              <a:xfrm>
                <a:off x="4780869" y="2264744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D93B2F44-BB08-0F46-8DB8-85C5E650A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69" y="2264744"/>
                <a:ext cx="238014" cy="276999"/>
              </a:xfrm>
              <a:prstGeom prst="rect">
                <a:avLst/>
              </a:prstGeom>
              <a:blipFill>
                <a:blip r:embed="rId8"/>
                <a:stretch>
                  <a:fillRect l="-30000" t="-8696" r="-20000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stCxn id="4" idx="0"/>
            <a:endCxn id="4" idx="4"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au 69">
            <a:extLst>
              <a:ext uri="{FF2B5EF4-FFF2-40B4-BE49-F238E27FC236}">
                <a16:creationId xmlns:a16="http://schemas.microsoft.com/office/drawing/2014/main" id="{AC39C9F4-9B2C-9F48-BEAD-351901D00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23602"/>
              </p:ext>
            </p:extLst>
          </p:nvPr>
        </p:nvGraphicFramePr>
        <p:xfrm>
          <a:off x="1830" y="32792"/>
          <a:ext cx="3113876" cy="73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870">
                  <a:extLst>
                    <a:ext uri="{9D8B030D-6E8A-4147-A177-3AD203B41FA5}">
                      <a16:colId xmlns:a16="http://schemas.microsoft.com/office/drawing/2014/main" val="915233873"/>
                    </a:ext>
                  </a:extLst>
                </a:gridCol>
                <a:gridCol w="1083870">
                  <a:extLst>
                    <a:ext uri="{9D8B030D-6E8A-4147-A177-3AD203B41FA5}">
                      <a16:colId xmlns:a16="http://schemas.microsoft.com/office/drawing/2014/main" val="1209108103"/>
                    </a:ext>
                  </a:extLst>
                </a:gridCol>
                <a:gridCol w="473068">
                  <a:extLst>
                    <a:ext uri="{9D8B030D-6E8A-4147-A177-3AD203B41FA5}">
                      <a16:colId xmlns:a16="http://schemas.microsoft.com/office/drawing/2014/main" val="2805219594"/>
                    </a:ext>
                  </a:extLst>
                </a:gridCol>
                <a:gridCol w="473068">
                  <a:extLst>
                    <a:ext uri="{9D8B030D-6E8A-4147-A177-3AD203B41FA5}">
                      <a16:colId xmlns:a16="http://schemas.microsoft.com/office/drawing/2014/main" val="1586933736"/>
                    </a:ext>
                  </a:extLst>
                </a:gridCol>
              </a:tblGrid>
              <a:tr h="366637">
                <a:tc>
                  <a:txBody>
                    <a:bodyPr/>
                    <a:lstStyle/>
                    <a:p>
                      <a:r>
                        <a:rPr lang="fr-F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8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975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9D1BBDAB-ED59-7343-B17F-619D1EF4C9C9}"/>
              </a:ext>
            </a:extLst>
          </p:cNvPr>
          <p:cNvSpPr/>
          <p:nvPr/>
        </p:nvSpPr>
        <p:spPr>
          <a:xfrm>
            <a:off x="0" y="445705"/>
            <a:ext cx="2952808" cy="278242"/>
          </a:xfrm>
          <a:prstGeom prst="rect">
            <a:avLst/>
          </a:prstGeom>
          <a:solidFill>
            <a:schemeClr val="accent1">
              <a:alpha val="0"/>
            </a:schemeClr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40C6CFF8-FC47-0B4F-AFFD-A73D42AE1292}"/>
                  </a:ext>
                </a:extLst>
              </p:cNvPr>
              <p:cNvSpPr txBox="1"/>
              <p:nvPr/>
            </p:nvSpPr>
            <p:spPr>
              <a:xfrm>
                <a:off x="1979169" y="1689876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40C6CFF8-FC47-0B4F-AFFD-A73D42AE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169" y="1689876"/>
                <a:ext cx="5600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DDA8BDC-F43A-3E4D-93DF-F0B15DFF5D1F}"/>
                  </a:ext>
                </a:extLst>
              </p:cNvPr>
              <p:cNvSpPr txBox="1"/>
              <p:nvPr/>
            </p:nvSpPr>
            <p:spPr>
              <a:xfrm>
                <a:off x="1699134" y="2251899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DDA8BDC-F43A-3E4D-93DF-F0B15DFF5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34" y="2251899"/>
                <a:ext cx="56007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C63F8E08-7D9A-E74E-A493-940282D24028}"/>
                  </a:ext>
                </a:extLst>
              </p:cNvPr>
              <p:cNvSpPr txBox="1"/>
              <p:nvPr/>
            </p:nvSpPr>
            <p:spPr>
              <a:xfrm>
                <a:off x="1762053" y="2979245"/>
                <a:ext cx="56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C63F8E08-7D9A-E74E-A493-940282D24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053" y="2979245"/>
                <a:ext cx="5600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e 40">
            <a:extLst>
              <a:ext uri="{FF2B5EF4-FFF2-40B4-BE49-F238E27FC236}">
                <a16:creationId xmlns:a16="http://schemas.microsoft.com/office/drawing/2014/main" id="{FF93383E-4573-784A-AA92-6814D49CC4CD}"/>
              </a:ext>
            </a:extLst>
          </p:cNvPr>
          <p:cNvGrpSpPr/>
          <p:nvPr/>
        </p:nvGrpSpPr>
        <p:grpSpPr>
          <a:xfrm>
            <a:off x="2351607" y="3323325"/>
            <a:ext cx="7702810" cy="2207492"/>
            <a:chOff x="2351607" y="3323325"/>
            <a:chExt cx="7702810" cy="2207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09CD332A-87C7-0141-B073-5E26669A5652}"/>
                    </a:ext>
                  </a:extLst>
                </p:cNvPr>
                <p:cNvSpPr txBox="1"/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09CD332A-87C7-0141-B073-5E26669A5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72674C4-56A4-7D4D-B73B-DC07F4CC7F7D}"/>
                </a:ext>
              </a:extLst>
            </p:cNvPr>
            <p:cNvGrpSpPr/>
            <p:nvPr/>
          </p:nvGrpSpPr>
          <p:grpSpPr>
            <a:xfrm>
              <a:off x="2390692" y="3323325"/>
              <a:ext cx="7663725" cy="2207492"/>
              <a:chOff x="1924070" y="4061864"/>
              <a:chExt cx="7663725" cy="2207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A82E8643-5453-C94B-B5B4-A1FF38F5539D}"/>
                      </a:ext>
                    </a:extLst>
                  </p:cNvPr>
                  <p:cNvSpPr txBox="1"/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7" name="ZoneTexte 26">
                    <a:extLst>
                      <a:ext uri="{FF2B5EF4-FFF2-40B4-BE49-F238E27FC236}">
                        <a16:creationId xmlns:a16="http://schemas.microsoft.com/office/drawing/2014/main" id="{A82E8643-5453-C94B-B5B4-A1FF38F553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ZoneTexte 28">
                    <a:extLst>
                      <a:ext uri="{FF2B5EF4-FFF2-40B4-BE49-F238E27FC236}">
                        <a16:creationId xmlns:a16="http://schemas.microsoft.com/office/drawing/2014/main" id="{FD1E2FBC-6402-DA41-84E1-C534D1266991}"/>
                      </a:ext>
                    </a:extLst>
                  </p:cNvPr>
                  <p:cNvSpPr txBox="1"/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29" name="ZoneTexte 28">
                    <a:extLst>
                      <a:ext uri="{FF2B5EF4-FFF2-40B4-BE49-F238E27FC236}">
                        <a16:creationId xmlns:a16="http://schemas.microsoft.com/office/drawing/2014/main" id="{FD1E2FBC-6402-DA41-84E1-C534D12669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ZoneTexte 29">
                    <a:extLst>
                      <a:ext uri="{FF2B5EF4-FFF2-40B4-BE49-F238E27FC236}">
                        <a16:creationId xmlns:a16="http://schemas.microsoft.com/office/drawing/2014/main" id="{086414C8-E039-D740-92BA-72E85EA18D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0" name="ZoneTexte 29">
                    <a:extLst>
                      <a:ext uri="{FF2B5EF4-FFF2-40B4-BE49-F238E27FC236}">
                        <a16:creationId xmlns:a16="http://schemas.microsoft.com/office/drawing/2014/main" id="{086414C8-E039-D740-92BA-72E85EA18D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37E26B1A-913A-474D-9734-851590234A40}"/>
                      </a:ext>
                    </a:extLst>
                  </p:cNvPr>
                  <p:cNvSpPr txBox="1"/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1" name="ZoneTexte 30">
                    <a:extLst>
                      <a:ext uri="{FF2B5EF4-FFF2-40B4-BE49-F238E27FC236}">
                        <a16:creationId xmlns:a16="http://schemas.microsoft.com/office/drawing/2014/main" id="{37E26B1A-913A-474D-9734-851590234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ZoneTexte 31">
                    <a:extLst>
                      <a:ext uri="{FF2B5EF4-FFF2-40B4-BE49-F238E27FC236}">
                        <a16:creationId xmlns:a16="http://schemas.microsoft.com/office/drawing/2014/main" id="{1A016F64-E56D-0A4A-8F99-2E8B252C4B93}"/>
                      </a:ext>
                    </a:extLst>
                  </p:cNvPr>
                  <p:cNvSpPr txBox="1"/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32" name="ZoneTexte 31">
                    <a:extLst>
                      <a:ext uri="{FF2B5EF4-FFF2-40B4-BE49-F238E27FC236}">
                        <a16:creationId xmlns:a16="http://schemas.microsoft.com/office/drawing/2014/main" id="{1A016F64-E56D-0A4A-8F99-2E8B252C4B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800FD3B6-E71C-AC40-85C3-FF5BFD1F394C}"/>
                  </a:ext>
                </a:extLst>
              </p:cNvPr>
              <p:cNvSpPr txBox="1"/>
              <p:nvPr/>
            </p:nvSpPr>
            <p:spPr>
              <a:xfrm>
                <a:off x="1974671" y="5900024"/>
                <a:ext cx="394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>
                    <a:extLst>
                      <a:ext uri="{FF2B5EF4-FFF2-40B4-BE49-F238E27FC236}">
                        <a16:creationId xmlns:a16="http://schemas.microsoft.com/office/drawing/2014/main" id="{76C8AC46-E95A-1247-95BA-98AA49A1C1DF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/>
                                <m:t> 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" name="ZoneTexte 8">
                    <a:extLst>
                      <a:ext uri="{FF2B5EF4-FFF2-40B4-BE49-F238E27FC236}">
                        <a16:creationId xmlns:a16="http://schemas.microsoft.com/office/drawing/2014/main" id="{76C8AC46-E95A-1247-95BA-98AA49A1C1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666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85C7A647-07B3-7B49-B7E2-BEC905FEBC38}"/>
                      </a:ext>
                    </a:extLst>
                  </p:cNvPr>
                  <p:cNvSpPr txBox="1"/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85C7A647-07B3-7B49-B7E2-BEC905FEBC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ZoneTexte 10">
                    <a:extLst>
                      <a:ext uri="{FF2B5EF4-FFF2-40B4-BE49-F238E27FC236}">
                        <a16:creationId xmlns:a16="http://schemas.microsoft.com/office/drawing/2014/main" id="{A8192480-C095-894B-8977-9BA60BD05E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1" name="ZoneTexte 10">
                    <a:extLst>
                      <a:ext uri="{FF2B5EF4-FFF2-40B4-BE49-F238E27FC236}">
                        <a16:creationId xmlns:a16="http://schemas.microsoft.com/office/drawing/2014/main" id="{A8192480-C095-894B-8977-9BA60BD05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07CA706B-CD49-3641-BC6B-760CA1B06288}"/>
                  </a:ext>
                </a:extLst>
              </p:cNvPr>
              <p:cNvCxnSpPr/>
              <p:nvPr/>
            </p:nvCxnSpPr>
            <p:spPr>
              <a:xfrm>
                <a:off x="2364432" y="4246530"/>
                <a:ext cx="721045" cy="803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B7EE1D76-C047-8141-BAEA-03B4995DCEE3}"/>
                  </a:ext>
                </a:extLst>
              </p:cNvPr>
              <p:cNvCxnSpPr>
                <a:endCxn id="9" idx="1"/>
              </p:cNvCxnSpPr>
              <p:nvPr/>
            </p:nvCxnSpPr>
            <p:spPr>
              <a:xfrm>
                <a:off x="2337062" y="4630019"/>
                <a:ext cx="778644" cy="5363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744563CE-CE7E-8F47-8EB5-BE82739134C2}"/>
                  </a:ext>
                </a:extLst>
              </p:cNvPr>
              <p:cNvCxnSpPr>
                <a:endCxn id="9" idx="1"/>
              </p:cNvCxnSpPr>
              <p:nvPr/>
            </p:nvCxnSpPr>
            <p:spPr>
              <a:xfrm>
                <a:off x="2387455" y="4917388"/>
                <a:ext cx="728251" cy="2489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id="{337477C7-ECDE-3E44-91A5-2A679218A0EC}"/>
                  </a:ext>
                </a:extLst>
              </p:cNvPr>
              <p:cNvCxnSpPr/>
              <p:nvPr/>
            </p:nvCxnSpPr>
            <p:spPr>
              <a:xfrm>
                <a:off x="2397349" y="5185987"/>
                <a:ext cx="644360" cy="134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5755279D-A750-1748-A824-256E9F3E5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062" y="5256428"/>
                <a:ext cx="675647" cy="210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EA0DE0C2-D191-8344-A7DE-E17186C1A416}"/>
                  </a:ext>
                </a:extLst>
              </p:cNvPr>
              <p:cNvCxnSpPr/>
              <p:nvPr/>
            </p:nvCxnSpPr>
            <p:spPr>
              <a:xfrm flipV="1">
                <a:off x="2360573" y="5327848"/>
                <a:ext cx="652136" cy="4640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>
                <a:extLst>
                  <a:ext uri="{FF2B5EF4-FFF2-40B4-BE49-F238E27FC236}">
                    <a16:creationId xmlns:a16="http://schemas.microsoft.com/office/drawing/2014/main" id="{A5B41824-C0C7-9B4B-8A16-5DA45A6DA7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284" y="5413405"/>
                <a:ext cx="641309" cy="682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avec flèche 36">
                <a:extLst>
                  <a:ext uri="{FF2B5EF4-FFF2-40B4-BE49-F238E27FC236}">
                    <a16:creationId xmlns:a16="http://schemas.microsoft.com/office/drawing/2014/main" id="{F6B99039-11C6-5148-BBC1-A7884C075EC7}"/>
                  </a:ext>
                </a:extLst>
              </p:cNvPr>
              <p:cNvCxnSpPr>
                <a:stCxn id="9" idx="3"/>
                <a:endCxn id="10" idx="1"/>
              </p:cNvCxnSpPr>
              <p:nvPr/>
            </p:nvCxnSpPr>
            <p:spPr>
              <a:xfrm>
                <a:off x="6832044" y="5166359"/>
                <a:ext cx="374690" cy="217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B9B05785-5A52-2745-AE3E-D40F3AC82D3F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 flipV="1">
                <a:off x="8250674" y="5152957"/>
                <a:ext cx="502470" cy="351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DA2B193-D080-014D-AB8E-67DFECA81249}"/>
              </a:ext>
            </a:extLst>
          </p:cNvPr>
          <p:cNvCxnSpPr/>
          <p:nvPr/>
        </p:nvCxnSpPr>
        <p:spPr>
          <a:xfrm flipH="1">
            <a:off x="8717296" y="4589309"/>
            <a:ext cx="502470" cy="143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8AA67EC-C0EF-EE41-A2BA-9CA335C71026}"/>
              </a:ext>
            </a:extLst>
          </p:cNvPr>
          <p:cNvCxnSpPr/>
          <p:nvPr/>
        </p:nvCxnSpPr>
        <p:spPr>
          <a:xfrm flipV="1">
            <a:off x="9789468" y="4589309"/>
            <a:ext cx="0" cy="75684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7B5507D-AE62-4146-A341-553FB07D78C3}"/>
                  </a:ext>
                </a:extLst>
              </p:cNvPr>
              <p:cNvSpPr txBox="1"/>
              <p:nvPr/>
            </p:nvSpPr>
            <p:spPr>
              <a:xfrm>
                <a:off x="7646702" y="4851683"/>
                <a:ext cx="2298904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𝑑𝑎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7B5507D-AE62-4146-A341-553FB07D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02" y="4851683"/>
                <a:ext cx="2298904" cy="398955"/>
              </a:xfrm>
              <a:prstGeom prst="rect">
                <a:avLst/>
              </a:prstGeom>
              <a:blipFill>
                <a:blip r:embed="rId21"/>
                <a:stretch>
                  <a:fillRect l="-3297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4160DEF4-7924-DD41-8AFD-0C9C9BD8EE60}"/>
                  </a:ext>
                </a:extLst>
              </p:cNvPr>
              <p:cNvSpPr txBox="1"/>
              <p:nvPr/>
            </p:nvSpPr>
            <p:spPr>
              <a:xfrm>
                <a:off x="5484473" y="1623585"/>
                <a:ext cx="5121628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𝑑𝑧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4160DEF4-7924-DD41-8AFD-0C9C9BD8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473" y="1623585"/>
                <a:ext cx="5121628" cy="525913"/>
              </a:xfrm>
              <a:prstGeom prst="rect">
                <a:avLst/>
              </a:prstGeom>
              <a:blipFill>
                <a:blip r:embed="rId22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84653A6-8AC1-B247-BDDB-55299B51428F}"/>
              </a:ext>
            </a:extLst>
          </p:cNvPr>
          <p:cNvCxnSpPr/>
          <p:nvPr/>
        </p:nvCxnSpPr>
        <p:spPr>
          <a:xfrm flipH="1">
            <a:off x="7245517" y="4589309"/>
            <a:ext cx="4278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3B749D78-FCDE-FA4A-86D6-BCDD756DC96F}"/>
                  </a:ext>
                </a:extLst>
              </p:cNvPr>
              <p:cNvSpPr txBox="1"/>
              <p:nvPr/>
            </p:nvSpPr>
            <p:spPr>
              <a:xfrm>
                <a:off x="5807249" y="3595124"/>
                <a:ext cx="3184590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3B749D78-FCDE-FA4A-86D6-BCDD756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49" y="3595124"/>
                <a:ext cx="3184590" cy="571247"/>
              </a:xfrm>
              <a:prstGeom prst="rect">
                <a:avLst/>
              </a:prstGeom>
              <a:blipFill>
                <a:blip r:embed="rId23"/>
                <a:stretch>
                  <a:fillRect t="-2174" b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23772BF5-309C-134B-ADC8-D998B3BC79E5}"/>
                  </a:ext>
                </a:extLst>
              </p:cNvPr>
              <p:cNvSpPr txBox="1"/>
              <p:nvPr/>
            </p:nvSpPr>
            <p:spPr>
              <a:xfrm>
                <a:off x="5807250" y="2891817"/>
                <a:ext cx="3184590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23772BF5-309C-134B-ADC8-D998B3BC7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50" y="2891817"/>
                <a:ext cx="3184590" cy="571247"/>
              </a:xfrm>
              <a:prstGeom prst="rect">
                <a:avLst/>
              </a:prstGeom>
              <a:blipFill>
                <a:blip r:embed="rId24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EB029767-F598-F44F-9E64-10D7E454C205}"/>
                  </a:ext>
                </a:extLst>
              </p:cNvPr>
              <p:cNvSpPr txBox="1"/>
              <p:nvPr/>
            </p:nvSpPr>
            <p:spPr>
              <a:xfrm>
                <a:off x="5884787" y="2321726"/>
                <a:ext cx="3113865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EB029767-F598-F44F-9E64-10D7E454C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87" y="2321726"/>
                <a:ext cx="3113865" cy="571247"/>
              </a:xfrm>
              <a:prstGeom prst="rect">
                <a:avLst/>
              </a:prstGeom>
              <a:blipFill>
                <a:blip r:embed="rId25"/>
                <a:stretch>
                  <a:fillRect l="-1215" t="-2174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851CAAF4-5044-0347-B054-9D9B04CB0B79}"/>
                  </a:ext>
                </a:extLst>
              </p:cNvPr>
              <p:cNvSpPr txBox="1"/>
              <p:nvPr/>
            </p:nvSpPr>
            <p:spPr>
              <a:xfrm>
                <a:off x="2625920" y="5503266"/>
                <a:ext cx="239296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851CAAF4-5044-0347-B054-9D9B04CB0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20" y="5503266"/>
                <a:ext cx="2392963" cy="525913"/>
              </a:xfrm>
              <a:prstGeom prst="rect">
                <a:avLst/>
              </a:prstGeom>
              <a:blipFill>
                <a:blip r:embed="rId26"/>
                <a:stretch>
                  <a:fillRect l="-1587" b="-11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DC989A8-D075-9448-AE34-ADFC6F3EFB0A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803684" y="3961578"/>
            <a:ext cx="778644" cy="466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4D341320-9BB0-EA47-9C0F-B2649FEB30FD}"/>
              </a:ext>
            </a:extLst>
          </p:cNvPr>
          <p:cNvCxnSpPr/>
          <p:nvPr/>
        </p:nvCxnSpPr>
        <p:spPr>
          <a:xfrm flipH="1">
            <a:off x="2916175" y="4500903"/>
            <a:ext cx="5457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D5F55E2A-225F-C949-81B5-8B74E55C6C3E}"/>
              </a:ext>
            </a:extLst>
          </p:cNvPr>
          <p:cNvCxnSpPr/>
          <p:nvPr/>
        </p:nvCxnSpPr>
        <p:spPr>
          <a:xfrm flipH="1">
            <a:off x="2803684" y="4589309"/>
            <a:ext cx="658266" cy="37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4BC8FBAF-BD2D-994D-910C-DF5520845BE6}"/>
              </a:ext>
            </a:extLst>
          </p:cNvPr>
          <p:cNvCxnSpPr/>
          <p:nvPr/>
        </p:nvCxnSpPr>
        <p:spPr>
          <a:xfrm flipH="1">
            <a:off x="2803684" y="4728106"/>
            <a:ext cx="673531" cy="738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8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4" grpId="0"/>
      <p:bldP spid="75" grpId="0"/>
      <p:bldP spid="76" grpId="0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A593B-501D-9E43-84B2-579B1C7D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54" y="581159"/>
            <a:ext cx="5277333" cy="1325563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fr-FR" sz="2800" dirty="0"/>
              <a:t>Comment un ordinateur prédit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33B75D-CC42-024F-9146-A0A3E1754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086125"/>
            <a:ext cx="5272888" cy="4339389"/>
          </a:xfrm>
        </p:spPr>
        <p:txBody>
          <a:bodyPr anchor="t">
            <a:noAutofit/>
          </a:bodyPr>
          <a:lstStyle/>
          <a:p>
            <a:r>
              <a:rPr lang="fr-FR" sz="2400" dirty="0" err="1"/>
              <a:t>Probléme</a:t>
            </a:r>
            <a:r>
              <a:rPr lang="fr-FR" sz="2400" dirty="0"/>
              <a:t>: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Supposons que nous ayons une relation mathématique y = c*x avec c une constante à déterminer et le tableau suivant: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Comment une machine peut évaluer la valeur de c et pouvoir calculer y pour toute valeur de x ou vice-versa?</a:t>
            </a:r>
          </a:p>
        </p:txBody>
      </p:sp>
      <p:sp>
        <p:nvSpPr>
          <p:cNvPr id="1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2CF3D58-3CB1-764C-A7F4-E787D35F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97919"/>
              </p:ext>
            </p:extLst>
          </p:nvPr>
        </p:nvGraphicFramePr>
        <p:xfrm>
          <a:off x="7924800" y="2957801"/>
          <a:ext cx="3945465" cy="194396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44413">
                  <a:extLst>
                    <a:ext uri="{9D8B030D-6E8A-4147-A177-3AD203B41FA5}">
                      <a16:colId xmlns:a16="http://schemas.microsoft.com/office/drawing/2014/main" val="838930781"/>
                    </a:ext>
                  </a:extLst>
                </a:gridCol>
                <a:gridCol w="940224">
                  <a:extLst>
                    <a:ext uri="{9D8B030D-6E8A-4147-A177-3AD203B41FA5}">
                      <a16:colId xmlns:a16="http://schemas.microsoft.com/office/drawing/2014/main" val="3104321723"/>
                    </a:ext>
                  </a:extLst>
                </a:gridCol>
                <a:gridCol w="1260828">
                  <a:extLst>
                    <a:ext uri="{9D8B030D-6E8A-4147-A177-3AD203B41FA5}">
                      <a16:colId xmlns:a16="http://schemas.microsoft.com/office/drawing/2014/main" val="4090355080"/>
                    </a:ext>
                  </a:extLst>
                </a:gridCol>
              </a:tblGrid>
              <a:tr h="730415">
                <a:tc>
                  <a:txBody>
                    <a:bodyPr/>
                    <a:lstStyle/>
                    <a:p>
                      <a:r>
                        <a:rPr lang="fr-FR" sz="2300"/>
                        <a:t>Exemple</a:t>
                      </a:r>
                      <a:endParaRPr lang="fr-FR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76907" marT="176907" marB="176907"/>
                </a:tc>
                <a:tc>
                  <a:txBody>
                    <a:bodyPr/>
                    <a:lstStyle/>
                    <a:p>
                      <a:r>
                        <a:rPr lang="fr-FR" sz="2300"/>
                        <a:t>x</a:t>
                      </a:r>
                      <a:endParaRPr lang="fr-FR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76907" marT="176907" marB="176907"/>
                </a:tc>
                <a:tc>
                  <a:txBody>
                    <a:bodyPr/>
                    <a:lstStyle/>
                    <a:p>
                      <a:r>
                        <a:rPr lang="fr-FR" sz="2300"/>
                        <a:t>y</a:t>
                      </a:r>
                      <a:endParaRPr lang="fr-FR" sz="2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76907" marT="176907" marB="176907"/>
                </a:tc>
                <a:extLst>
                  <a:ext uri="{0D108BD9-81ED-4DB2-BD59-A6C34878D82A}">
                    <a16:rowId xmlns:a16="http://schemas.microsoft.com/office/drawing/2014/main" val="2928610519"/>
                  </a:ext>
                </a:extLst>
              </a:tr>
              <a:tr h="606774">
                <a:tc>
                  <a:txBody>
                    <a:bodyPr/>
                    <a:lstStyle/>
                    <a:p>
                      <a:r>
                        <a:rPr lang="fr-FR" sz="1800"/>
                        <a:t>1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0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0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extLst>
                  <a:ext uri="{0D108BD9-81ED-4DB2-BD59-A6C34878D82A}">
                    <a16:rowId xmlns:a16="http://schemas.microsoft.com/office/drawing/2014/main" val="752974764"/>
                  </a:ext>
                </a:extLst>
              </a:tr>
              <a:tr h="606774">
                <a:tc>
                  <a:txBody>
                    <a:bodyPr/>
                    <a:lstStyle/>
                    <a:p>
                      <a:r>
                        <a:rPr lang="fr-FR" sz="1800"/>
                        <a:t>2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100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62.137</a:t>
                      </a:r>
                      <a:endParaRPr lang="fr-FR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4845" marR="153320" marT="153320" marB="153320"/>
                </a:tc>
                <a:extLst>
                  <a:ext uri="{0D108BD9-81ED-4DB2-BD59-A6C34878D82A}">
                    <a16:rowId xmlns:a16="http://schemas.microsoft.com/office/drawing/2014/main" val="3948405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136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4" y="312572"/>
            <a:ext cx="7912046" cy="1325563"/>
          </a:xfrm>
        </p:spPr>
        <p:txBody>
          <a:bodyPr>
            <a:normAutofit/>
          </a:bodyPr>
          <a:lstStyle/>
          <a:p>
            <a:r>
              <a:rPr lang="fr-FR" dirty="0"/>
              <a:t>Implémentation m 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5288E-4B5B-8042-84EA-85ABC7F4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399" y="1391735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                                        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F5C1F74-8B06-8047-9317-121FB06CAE88}"/>
              </a:ext>
            </a:extLst>
          </p:cNvPr>
          <p:cNvSpPr txBox="1"/>
          <p:nvPr/>
        </p:nvSpPr>
        <p:spPr>
          <a:xfrm>
            <a:off x="1403596" y="1193281"/>
            <a:ext cx="245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i allant de 1 à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23F6E53-0444-F740-82F8-1A3F180598B5}"/>
                  </a:ext>
                </a:extLst>
              </p:cNvPr>
              <p:cNvSpPr txBox="1"/>
              <p:nvPr/>
            </p:nvSpPr>
            <p:spPr>
              <a:xfrm>
                <a:off x="2041578" y="1679143"/>
                <a:ext cx="5597110" cy="3645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fr-FR" b="0" i="0" dirty="0" smtClean="0"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FR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fr-FR" b="0" dirty="0"/>
                        <m:t> (1− 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)  ∗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fr-FR" b="0" dirty="0"/>
                        <m:t> )</m:t>
                      </m:r>
                      <m:r>
                        <m:rPr>
                          <m:nor/>
                        </m:rPr>
                        <a:rPr lang="fr-FR" b="0" i="0" dirty="0" smtClean="0"/>
                        <m:t>]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b="0" dirty="0"/>
              </a:p>
              <a:p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23F6E53-0444-F740-82F8-1A3F18059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78" y="1679143"/>
                <a:ext cx="5597110" cy="3645550"/>
              </a:xfrm>
              <a:prstGeom prst="rect">
                <a:avLst/>
              </a:prstGeom>
              <a:blipFill>
                <a:blip r:embed="rId2"/>
                <a:stretch>
                  <a:fillRect l="-2041" t="-6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hèse ouvrante 7">
            <a:extLst>
              <a:ext uri="{FF2B5EF4-FFF2-40B4-BE49-F238E27FC236}">
                <a16:creationId xmlns:a16="http://schemas.microsoft.com/office/drawing/2014/main" id="{6F28FFCA-8192-CD40-BF73-5464F35AED2C}"/>
              </a:ext>
            </a:extLst>
          </p:cNvPr>
          <p:cNvSpPr/>
          <p:nvPr/>
        </p:nvSpPr>
        <p:spPr>
          <a:xfrm>
            <a:off x="2041578" y="1562613"/>
            <a:ext cx="187272" cy="2666487"/>
          </a:xfrm>
          <a:prstGeom prst="leftBracket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1A0E926-E2F7-E249-B9A9-4DFB617056C6}"/>
                  </a:ext>
                </a:extLst>
              </p:cNvPr>
              <p:cNvSpPr txBox="1"/>
              <p:nvPr/>
            </p:nvSpPr>
            <p:spPr>
              <a:xfrm>
                <a:off x="1311735" y="4494543"/>
                <a:ext cx="7912046" cy="69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fr-FR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𝑑𝑏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1A0E926-E2F7-E249-B9A9-4DFB6170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35" y="4494543"/>
                <a:ext cx="7912046" cy="699422"/>
              </a:xfrm>
              <a:prstGeom prst="rect">
                <a:avLst/>
              </a:prstGeom>
              <a:blipFill>
                <a:blip r:embed="rId3"/>
                <a:stretch>
                  <a:fillRect l="-321" t="-58929" b="-4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54588F05-D511-FD4D-BE6C-4795416F6172}"/>
              </a:ext>
            </a:extLst>
          </p:cNvPr>
          <p:cNvSpPr/>
          <p:nvPr/>
        </p:nvSpPr>
        <p:spPr>
          <a:xfrm>
            <a:off x="7476014" y="1586072"/>
            <a:ext cx="261540" cy="1089147"/>
          </a:xfrm>
          <a:prstGeom prst="rightBracket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51A0E7-D48B-724A-AA35-E063621E0CDA}"/>
              </a:ext>
            </a:extLst>
          </p:cNvPr>
          <p:cNvSpPr txBox="1"/>
          <p:nvPr/>
        </p:nvSpPr>
        <p:spPr>
          <a:xfrm>
            <a:off x="8068337" y="1685652"/>
            <a:ext cx="1601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forward</a:t>
            </a:r>
            <a:endParaRPr lang="fr-FR" sz="2800" b="1" dirty="0"/>
          </a:p>
        </p:txBody>
      </p: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8A8CC5E7-8B79-9549-92FE-C09A30A28644}"/>
              </a:ext>
            </a:extLst>
          </p:cNvPr>
          <p:cNvSpPr/>
          <p:nvPr/>
        </p:nvSpPr>
        <p:spPr>
          <a:xfrm>
            <a:off x="6343650" y="2611008"/>
            <a:ext cx="240030" cy="1618092"/>
          </a:xfrm>
          <a:prstGeom prst="rightBracket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D277EB-2F1C-5C4C-97A3-AFA5212B6E2C}"/>
              </a:ext>
            </a:extLst>
          </p:cNvPr>
          <p:cNvSpPr txBox="1"/>
          <p:nvPr/>
        </p:nvSpPr>
        <p:spPr>
          <a:xfrm>
            <a:off x="7245517" y="3420054"/>
            <a:ext cx="197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backward</a:t>
            </a:r>
            <a:endParaRPr lang="fr-FR" sz="2800" b="1" dirty="0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A9B5E709-EC07-F64B-AD03-2C1F5322FFFC}"/>
              </a:ext>
            </a:extLst>
          </p:cNvPr>
          <p:cNvGrpSpPr/>
          <p:nvPr/>
        </p:nvGrpSpPr>
        <p:grpSpPr>
          <a:xfrm>
            <a:off x="-96026" y="4727384"/>
            <a:ext cx="7702810" cy="2207492"/>
            <a:chOff x="2351607" y="3323325"/>
            <a:chExt cx="7702810" cy="2207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51FF5706-34FF-E84E-A2AC-4B838624F901}"/>
                    </a:ext>
                  </a:extLst>
                </p:cNvPr>
                <p:cNvSpPr txBox="1"/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51FF5706-34FF-E84E-A2AC-4B838624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173D6D57-D0B6-1F4A-A42C-7BFB49A1F706}"/>
                </a:ext>
              </a:extLst>
            </p:cNvPr>
            <p:cNvGrpSpPr/>
            <p:nvPr/>
          </p:nvGrpSpPr>
          <p:grpSpPr>
            <a:xfrm>
              <a:off x="2390692" y="3323325"/>
              <a:ext cx="7663725" cy="2207492"/>
              <a:chOff x="1924070" y="4061864"/>
              <a:chExt cx="7663725" cy="2207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ZoneTexte 83">
                    <a:extLst>
                      <a:ext uri="{FF2B5EF4-FFF2-40B4-BE49-F238E27FC236}">
                        <a16:creationId xmlns:a16="http://schemas.microsoft.com/office/drawing/2014/main" id="{0057803D-7143-9546-B9EC-ED19A8A17837}"/>
                      </a:ext>
                    </a:extLst>
                  </p:cNvPr>
                  <p:cNvSpPr txBox="1"/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4" name="ZoneTexte 83">
                    <a:extLst>
                      <a:ext uri="{FF2B5EF4-FFF2-40B4-BE49-F238E27FC236}">
                        <a16:creationId xmlns:a16="http://schemas.microsoft.com/office/drawing/2014/main" id="{0057803D-7143-9546-B9EC-ED19A8A17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03E547AF-E9AB-1B4A-9A0B-0496038CDDAA}"/>
                      </a:ext>
                    </a:extLst>
                  </p:cNvPr>
                  <p:cNvSpPr txBox="1"/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03E547AF-E9AB-1B4A-9A0B-0496038CDD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ZoneTexte 85">
                    <a:extLst>
                      <a:ext uri="{FF2B5EF4-FFF2-40B4-BE49-F238E27FC236}">
                        <a16:creationId xmlns:a16="http://schemas.microsoft.com/office/drawing/2014/main" id="{5915ED4C-585A-5145-888B-FF750320BE01}"/>
                      </a:ext>
                    </a:extLst>
                  </p:cNvPr>
                  <p:cNvSpPr txBox="1"/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6" name="ZoneTexte 85">
                    <a:extLst>
                      <a:ext uri="{FF2B5EF4-FFF2-40B4-BE49-F238E27FC236}">
                        <a16:creationId xmlns:a16="http://schemas.microsoft.com/office/drawing/2014/main" id="{5915ED4C-585A-5145-888B-FF750320BE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ZoneTexte 86">
                    <a:extLst>
                      <a:ext uri="{FF2B5EF4-FFF2-40B4-BE49-F238E27FC236}">
                        <a16:creationId xmlns:a16="http://schemas.microsoft.com/office/drawing/2014/main" id="{6A67288D-0494-FF47-A790-96FFD4B48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7" name="ZoneTexte 86">
                    <a:extLst>
                      <a:ext uri="{FF2B5EF4-FFF2-40B4-BE49-F238E27FC236}">
                        <a16:creationId xmlns:a16="http://schemas.microsoft.com/office/drawing/2014/main" id="{6A67288D-0494-FF47-A790-96FFD4B48E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DA899CCC-CDB2-844B-A289-11A13D0A1017}"/>
                      </a:ext>
                    </a:extLst>
                  </p:cNvPr>
                  <p:cNvSpPr txBox="1"/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DA899CCC-CDB2-844B-A289-11A13D0A1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7DBF5FD1-D7A8-5248-8A4A-C9723F99D0F5}"/>
                  </a:ext>
                </a:extLst>
              </p:cNvPr>
              <p:cNvSpPr txBox="1"/>
              <p:nvPr/>
            </p:nvSpPr>
            <p:spPr>
              <a:xfrm>
                <a:off x="1974671" y="5900024"/>
                <a:ext cx="394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0BCE6198-9B9D-3147-A246-5E3B6B788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/>
                                <m:t> 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0BCE6198-9B9D-3147-A246-5E3B6B788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66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2494FC99-96A1-454B-B68E-5D3E75D272ED}"/>
                      </a:ext>
                    </a:extLst>
                  </p:cNvPr>
                  <p:cNvSpPr txBox="1"/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2494FC99-96A1-454B-B68E-5D3E75D272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E6821481-87A7-4D42-9F7D-DEEDC4D43561}"/>
                      </a:ext>
                    </a:extLst>
                  </p:cNvPr>
                  <p:cNvSpPr txBox="1"/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E6821481-87A7-4D42-9F7D-DEEDC4D43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Connecteur droit avec flèche 92">
                <a:extLst>
                  <a:ext uri="{FF2B5EF4-FFF2-40B4-BE49-F238E27FC236}">
                    <a16:creationId xmlns:a16="http://schemas.microsoft.com/office/drawing/2014/main" id="{879B789A-AFFB-8142-93B7-E877D4958893}"/>
                  </a:ext>
                </a:extLst>
              </p:cNvPr>
              <p:cNvCxnSpPr/>
              <p:nvPr/>
            </p:nvCxnSpPr>
            <p:spPr>
              <a:xfrm>
                <a:off x="2364432" y="4246530"/>
                <a:ext cx="721045" cy="803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avec flèche 93">
                <a:extLst>
                  <a:ext uri="{FF2B5EF4-FFF2-40B4-BE49-F238E27FC236}">
                    <a16:creationId xmlns:a16="http://schemas.microsoft.com/office/drawing/2014/main" id="{DA4E4F29-0B61-AD42-8341-95B16B94859D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>
                <a:off x="2337062" y="4630019"/>
                <a:ext cx="778644" cy="5363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>
                <a:extLst>
                  <a:ext uri="{FF2B5EF4-FFF2-40B4-BE49-F238E27FC236}">
                    <a16:creationId xmlns:a16="http://schemas.microsoft.com/office/drawing/2014/main" id="{A4513DCF-754D-D742-B170-362D42F56AC8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>
                <a:off x="2387455" y="4917388"/>
                <a:ext cx="728251" cy="2489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>
                <a:extLst>
                  <a:ext uri="{FF2B5EF4-FFF2-40B4-BE49-F238E27FC236}">
                    <a16:creationId xmlns:a16="http://schemas.microsoft.com/office/drawing/2014/main" id="{BCB3D640-483B-214C-99C6-74FD21BFE57E}"/>
                  </a:ext>
                </a:extLst>
              </p:cNvPr>
              <p:cNvCxnSpPr/>
              <p:nvPr/>
            </p:nvCxnSpPr>
            <p:spPr>
              <a:xfrm>
                <a:off x="2397349" y="5185987"/>
                <a:ext cx="644360" cy="134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avec flèche 96">
                <a:extLst>
                  <a:ext uri="{FF2B5EF4-FFF2-40B4-BE49-F238E27FC236}">
                    <a16:creationId xmlns:a16="http://schemas.microsoft.com/office/drawing/2014/main" id="{D120539E-71B9-7F4D-9DB0-B1F417EC4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062" y="5256428"/>
                <a:ext cx="675647" cy="210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418311D2-B378-1549-B5A7-8AE5AF8D0542}"/>
                  </a:ext>
                </a:extLst>
              </p:cNvPr>
              <p:cNvCxnSpPr/>
              <p:nvPr/>
            </p:nvCxnSpPr>
            <p:spPr>
              <a:xfrm flipV="1">
                <a:off x="2360573" y="5327848"/>
                <a:ext cx="652136" cy="4640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avec flèche 98">
                <a:extLst>
                  <a:ext uri="{FF2B5EF4-FFF2-40B4-BE49-F238E27FC236}">
                    <a16:creationId xmlns:a16="http://schemas.microsoft.com/office/drawing/2014/main" id="{82B30676-69E6-B440-BB45-DDEEF523A2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284" y="5413405"/>
                <a:ext cx="641309" cy="682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99">
                <a:extLst>
                  <a:ext uri="{FF2B5EF4-FFF2-40B4-BE49-F238E27FC236}">
                    <a16:creationId xmlns:a16="http://schemas.microsoft.com/office/drawing/2014/main" id="{C32710B2-4EBC-0640-BFEB-02A95214C758}"/>
                  </a:ext>
                </a:extLst>
              </p:cNvPr>
              <p:cNvCxnSpPr>
                <a:stCxn id="90" idx="3"/>
                <a:endCxn id="91" idx="1"/>
              </p:cNvCxnSpPr>
              <p:nvPr/>
            </p:nvCxnSpPr>
            <p:spPr>
              <a:xfrm>
                <a:off x="6832044" y="5166359"/>
                <a:ext cx="374690" cy="217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103C27C4-9764-5645-A899-3E09BA63DFFE}"/>
                  </a:ext>
                </a:extLst>
              </p:cNvPr>
              <p:cNvCxnSpPr>
                <a:stCxn id="91" idx="3"/>
                <a:endCxn id="92" idx="1"/>
              </p:cNvCxnSpPr>
              <p:nvPr/>
            </p:nvCxnSpPr>
            <p:spPr>
              <a:xfrm flipV="1">
                <a:off x="8250674" y="5152957"/>
                <a:ext cx="502470" cy="351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93DA007-2955-1343-81D2-692BA394C2C7}"/>
              </a:ext>
            </a:extLst>
          </p:cNvPr>
          <p:cNvCxnSpPr/>
          <p:nvPr/>
        </p:nvCxnSpPr>
        <p:spPr>
          <a:xfrm flipV="1">
            <a:off x="7338060" y="6078925"/>
            <a:ext cx="0" cy="6712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3D28273-6677-0346-BF42-EF95A88D3BCD}"/>
              </a:ext>
            </a:extLst>
          </p:cNvPr>
          <p:cNvCxnSpPr/>
          <p:nvPr/>
        </p:nvCxnSpPr>
        <p:spPr>
          <a:xfrm flipH="1">
            <a:off x="6269663" y="5993368"/>
            <a:ext cx="502470" cy="143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3E26F95-9729-F14F-9020-3D6CB4D05F58}"/>
              </a:ext>
            </a:extLst>
          </p:cNvPr>
          <p:cNvCxnSpPr/>
          <p:nvPr/>
        </p:nvCxnSpPr>
        <p:spPr>
          <a:xfrm flipH="1">
            <a:off x="4787143" y="5988955"/>
            <a:ext cx="4782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392E8E1F-5304-B84F-BBCC-DFF869776BEA}"/>
              </a:ext>
            </a:extLst>
          </p:cNvPr>
          <p:cNvCxnSpPr>
            <a:stCxn id="90" idx="1"/>
          </p:cNvCxnSpPr>
          <p:nvPr/>
        </p:nvCxnSpPr>
        <p:spPr>
          <a:xfrm flipH="1" flipV="1">
            <a:off x="275944" y="5313983"/>
            <a:ext cx="858751" cy="517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2515EC0-DC51-BB41-922E-80F11962AA70}"/>
              </a:ext>
            </a:extLst>
          </p:cNvPr>
          <p:cNvCxnSpPr/>
          <p:nvPr/>
        </p:nvCxnSpPr>
        <p:spPr>
          <a:xfrm flipH="1">
            <a:off x="365588" y="5888918"/>
            <a:ext cx="66399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FB4CD528-C4E8-894D-B205-22018C52D567}"/>
              </a:ext>
            </a:extLst>
          </p:cNvPr>
          <p:cNvCxnSpPr>
            <a:cxnSpLocks/>
          </p:cNvCxnSpPr>
          <p:nvPr/>
        </p:nvCxnSpPr>
        <p:spPr>
          <a:xfrm flipH="1">
            <a:off x="356051" y="6038851"/>
            <a:ext cx="673532" cy="5266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202B3F97-EA8D-E34F-88FF-D34232FD9015}"/>
              </a:ext>
            </a:extLst>
          </p:cNvPr>
          <p:cNvCxnSpPr/>
          <p:nvPr/>
        </p:nvCxnSpPr>
        <p:spPr>
          <a:xfrm flipH="1">
            <a:off x="468542" y="6149151"/>
            <a:ext cx="592156" cy="6126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CD922C59-7C3D-3949-865A-692D2327E6CF}"/>
                  </a:ext>
                </a:extLst>
              </p:cNvPr>
              <p:cNvSpPr txBox="1"/>
              <p:nvPr/>
            </p:nvSpPr>
            <p:spPr>
              <a:xfrm>
                <a:off x="5563123" y="6198711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𝑑𝑎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CD922C59-7C3D-3949-865A-692D2327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23" y="6198711"/>
                <a:ext cx="5328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705F7314-FF2E-604F-A1D2-15E1FF7C4405}"/>
                  </a:ext>
                </a:extLst>
              </p:cNvPr>
              <p:cNvSpPr txBox="1"/>
              <p:nvPr/>
            </p:nvSpPr>
            <p:spPr>
              <a:xfrm>
                <a:off x="2860157" y="6119128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705F7314-FF2E-604F-A1D2-15E1FF7C4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157" y="6119128"/>
                <a:ext cx="5328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EF86141F-9F9B-A741-A9EF-564E33CDFE93}"/>
                  </a:ext>
                </a:extLst>
              </p:cNvPr>
              <p:cNvSpPr txBox="1"/>
              <p:nvPr/>
            </p:nvSpPr>
            <p:spPr>
              <a:xfrm>
                <a:off x="472079" y="6582530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EF86141F-9F9B-A741-A9EF-564E33CD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79" y="6582530"/>
                <a:ext cx="53287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80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/>
      <p:bldP spid="18" grpId="0" animBg="1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4" y="312572"/>
            <a:ext cx="7912046" cy="1325563"/>
          </a:xfrm>
        </p:spPr>
        <p:txBody>
          <a:bodyPr>
            <a:normAutofit/>
          </a:bodyPr>
          <a:lstStyle/>
          <a:p>
            <a:r>
              <a:rPr lang="fr-FR" dirty="0"/>
              <a:t>Vectorisation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5288E-4B5B-8042-84EA-85ABC7F4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399" y="1391735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                                        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F5C1F74-8B06-8047-9317-121FB06CAE88}"/>
              </a:ext>
            </a:extLst>
          </p:cNvPr>
          <p:cNvSpPr txBox="1"/>
          <p:nvPr/>
        </p:nvSpPr>
        <p:spPr>
          <a:xfrm>
            <a:off x="1403596" y="1193281"/>
            <a:ext cx="245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i allant de 1 à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23F6E53-0444-F740-82F8-1A3F180598B5}"/>
                  </a:ext>
                </a:extLst>
              </p:cNvPr>
              <p:cNvSpPr txBox="1"/>
              <p:nvPr/>
            </p:nvSpPr>
            <p:spPr>
              <a:xfrm>
                <a:off x="1511542" y="1668433"/>
                <a:ext cx="3994548" cy="44408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b="0" dirty="0"/>
              </a:p>
              <a:p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23F6E53-0444-F740-82F8-1A3F18059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542" y="1668433"/>
                <a:ext cx="3994548" cy="4440896"/>
              </a:xfrm>
              <a:prstGeom prst="rect">
                <a:avLst/>
              </a:prstGeom>
              <a:blipFill>
                <a:blip r:embed="rId2"/>
                <a:stretch>
                  <a:fillRect t="-2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hèse ouvrante 7">
            <a:extLst>
              <a:ext uri="{FF2B5EF4-FFF2-40B4-BE49-F238E27FC236}">
                <a16:creationId xmlns:a16="http://schemas.microsoft.com/office/drawing/2014/main" id="{6F28FFCA-8192-CD40-BF73-5464F35AED2C}"/>
              </a:ext>
            </a:extLst>
          </p:cNvPr>
          <p:cNvSpPr/>
          <p:nvPr/>
        </p:nvSpPr>
        <p:spPr>
          <a:xfrm>
            <a:off x="1417905" y="1664035"/>
            <a:ext cx="187272" cy="2666487"/>
          </a:xfrm>
          <a:prstGeom prst="leftBracket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A9B5E709-EC07-F64B-AD03-2C1F5322FFFC}"/>
              </a:ext>
            </a:extLst>
          </p:cNvPr>
          <p:cNvGrpSpPr/>
          <p:nvPr/>
        </p:nvGrpSpPr>
        <p:grpSpPr>
          <a:xfrm>
            <a:off x="-96026" y="4727384"/>
            <a:ext cx="7702810" cy="2207492"/>
            <a:chOff x="2351607" y="3323325"/>
            <a:chExt cx="7702810" cy="2207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51FF5706-34FF-E84E-A2AC-4B838624F901}"/>
                    </a:ext>
                  </a:extLst>
                </p:cNvPr>
                <p:cNvSpPr txBox="1"/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51FF5706-34FF-E84E-A2AC-4B838624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607" y="3961578"/>
                  <a:ext cx="5645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173D6D57-D0B6-1F4A-A42C-7BFB49A1F706}"/>
                </a:ext>
              </a:extLst>
            </p:cNvPr>
            <p:cNvGrpSpPr/>
            <p:nvPr/>
          </p:nvGrpSpPr>
          <p:grpSpPr>
            <a:xfrm>
              <a:off x="2390692" y="3323325"/>
              <a:ext cx="7663725" cy="2207492"/>
              <a:chOff x="1924070" y="4061864"/>
              <a:chExt cx="7663725" cy="2207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ZoneTexte 83">
                    <a:extLst>
                      <a:ext uri="{FF2B5EF4-FFF2-40B4-BE49-F238E27FC236}">
                        <a16:creationId xmlns:a16="http://schemas.microsoft.com/office/drawing/2014/main" id="{0057803D-7143-9546-B9EC-ED19A8A17837}"/>
                      </a:ext>
                    </a:extLst>
                  </p:cNvPr>
                  <p:cNvSpPr txBox="1"/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4" name="ZoneTexte 83">
                    <a:extLst>
                      <a:ext uri="{FF2B5EF4-FFF2-40B4-BE49-F238E27FC236}">
                        <a16:creationId xmlns:a16="http://schemas.microsoft.com/office/drawing/2014/main" id="{0057803D-7143-9546-B9EC-ED19A8A17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4671" y="4061864"/>
                    <a:ext cx="56456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03E547AF-E9AB-1B4A-9A0B-0496038CDDAA}"/>
                      </a:ext>
                    </a:extLst>
                  </p:cNvPr>
                  <p:cNvSpPr txBox="1"/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5" name="ZoneTexte 84">
                    <a:extLst>
                      <a:ext uri="{FF2B5EF4-FFF2-40B4-BE49-F238E27FC236}">
                        <a16:creationId xmlns:a16="http://schemas.microsoft.com/office/drawing/2014/main" id="{03E547AF-E9AB-1B4A-9A0B-0496038CDD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4070" y="5239442"/>
                    <a:ext cx="56456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ZoneTexte 85">
                    <a:extLst>
                      <a:ext uri="{FF2B5EF4-FFF2-40B4-BE49-F238E27FC236}">
                        <a16:creationId xmlns:a16="http://schemas.microsoft.com/office/drawing/2014/main" id="{5915ED4C-585A-5145-888B-FF750320BE01}"/>
                      </a:ext>
                    </a:extLst>
                  </p:cNvPr>
                  <p:cNvSpPr txBox="1"/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6" name="ZoneTexte 85">
                    <a:extLst>
                      <a:ext uri="{FF2B5EF4-FFF2-40B4-BE49-F238E27FC236}">
                        <a16:creationId xmlns:a16="http://schemas.microsoft.com/office/drawing/2014/main" id="{5915ED4C-585A-5145-888B-FF750320BE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9088" y="4415859"/>
                    <a:ext cx="56007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ZoneTexte 86">
                    <a:extLst>
                      <a:ext uri="{FF2B5EF4-FFF2-40B4-BE49-F238E27FC236}">
                        <a16:creationId xmlns:a16="http://schemas.microsoft.com/office/drawing/2014/main" id="{6A67288D-0494-FF47-A790-96FFD4B48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7" name="ZoneTexte 86">
                    <a:extLst>
                      <a:ext uri="{FF2B5EF4-FFF2-40B4-BE49-F238E27FC236}">
                        <a16:creationId xmlns:a16="http://schemas.microsoft.com/office/drawing/2014/main" id="{6A67288D-0494-FF47-A790-96FFD4B48E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0169" y="4893314"/>
                    <a:ext cx="56007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DA899CCC-CDB2-844B-A289-11A13D0A1017}"/>
                      </a:ext>
                    </a:extLst>
                  </p:cNvPr>
                  <p:cNvSpPr txBox="1"/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88" name="ZoneTexte 87">
                    <a:extLst>
                      <a:ext uri="{FF2B5EF4-FFF2-40B4-BE49-F238E27FC236}">
                        <a16:creationId xmlns:a16="http://schemas.microsoft.com/office/drawing/2014/main" id="{DA899CCC-CDB2-844B-A289-11A13D0A1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7510" y="5533191"/>
                    <a:ext cx="56007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7DBF5FD1-D7A8-5248-8A4A-C9723F99D0F5}"/>
                  </a:ext>
                </a:extLst>
              </p:cNvPr>
              <p:cNvSpPr txBox="1"/>
              <p:nvPr/>
            </p:nvSpPr>
            <p:spPr>
              <a:xfrm>
                <a:off x="1974671" y="5900024"/>
                <a:ext cx="394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0BCE6198-9B9D-3147-A246-5E3B6B788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dirty="0"/>
                                <m:t> </m:t>
                              </m:r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0" name="ZoneTexte 89">
                    <a:extLst>
                      <a:ext uri="{FF2B5EF4-FFF2-40B4-BE49-F238E27FC236}">
                        <a16:creationId xmlns:a16="http://schemas.microsoft.com/office/drawing/2014/main" id="{0BCE6198-9B9D-3147-A246-5E3B6B788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5706" y="4983232"/>
                    <a:ext cx="3716338" cy="3662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666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2494FC99-96A1-454B-B68E-5D3E75D272ED}"/>
                      </a:ext>
                    </a:extLst>
                  </p:cNvPr>
                  <p:cNvSpPr txBox="1"/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2494FC99-96A1-454B-B68E-5D3E75D272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6734" y="5002973"/>
                    <a:ext cx="1043940" cy="37035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E6821481-87A7-4D42-9F7D-DEEDC4D43561}"/>
                      </a:ext>
                    </a:extLst>
                  </p:cNvPr>
                  <p:cNvSpPr txBox="1"/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rderBox>
                            <m:borderBox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borderBox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borderBox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92" name="ZoneTexte 91">
                    <a:extLst>
                      <a:ext uri="{FF2B5EF4-FFF2-40B4-BE49-F238E27FC236}">
                        <a16:creationId xmlns:a16="http://schemas.microsoft.com/office/drawing/2014/main" id="{E6821481-87A7-4D42-9F7D-DEEDC4D43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3144" y="4963738"/>
                    <a:ext cx="834651" cy="3784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Connecteur droit avec flèche 92">
                <a:extLst>
                  <a:ext uri="{FF2B5EF4-FFF2-40B4-BE49-F238E27FC236}">
                    <a16:creationId xmlns:a16="http://schemas.microsoft.com/office/drawing/2014/main" id="{879B789A-AFFB-8142-93B7-E877D4958893}"/>
                  </a:ext>
                </a:extLst>
              </p:cNvPr>
              <p:cNvCxnSpPr/>
              <p:nvPr/>
            </p:nvCxnSpPr>
            <p:spPr>
              <a:xfrm>
                <a:off x="2364432" y="4246530"/>
                <a:ext cx="721045" cy="803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avec flèche 93">
                <a:extLst>
                  <a:ext uri="{FF2B5EF4-FFF2-40B4-BE49-F238E27FC236}">
                    <a16:creationId xmlns:a16="http://schemas.microsoft.com/office/drawing/2014/main" id="{DA4E4F29-0B61-AD42-8341-95B16B94859D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>
                <a:off x="2337062" y="4630019"/>
                <a:ext cx="778644" cy="5363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>
                <a:extLst>
                  <a:ext uri="{FF2B5EF4-FFF2-40B4-BE49-F238E27FC236}">
                    <a16:creationId xmlns:a16="http://schemas.microsoft.com/office/drawing/2014/main" id="{A4513DCF-754D-D742-B170-362D42F56AC8}"/>
                  </a:ext>
                </a:extLst>
              </p:cNvPr>
              <p:cNvCxnSpPr>
                <a:endCxn id="90" idx="1"/>
              </p:cNvCxnSpPr>
              <p:nvPr/>
            </p:nvCxnSpPr>
            <p:spPr>
              <a:xfrm>
                <a:off x="2387455" y="4917388"/>
                <a:ext cx="728251" cy="2489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>
                <a:extLst>
                  <a:ext uri="{FF2B5EF4-FFF2-40B4-BE49-F238E27FC236}">
                    <a16:creationId xmlns:a16="http://schemas.microsoft.com/office/drawing/2014/main" id="{BCB3D640-483B-214C-99C6-74FD21BFE57E}"/>
                  </a:ext>
                </a:extLst>
              </p:cNvPr>
              <p:cNvCxnSpPr/>
              <p:nvPr/>
            </p:nvCxnSpPr>
            <p:spPr>
              <a:xfrm>
                <a:off x="2397349" y="5185987"/>
                <a:ext cx="644360" cy="134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avec flèche 96">
                <a:extLst>
                  <a:ext uri="{FF2B5EF4-FFF2-40B4-BE49-F238E27FC236}">
                    <a16:creationId xmlns:a16="http://schemas.microsoft.com/office/drawing/2014/main" id="{D120539E-71B9-7F4D-9DB0-B1F417EC4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062" y="5256428"/>
                <a:ext cx="675647" cy="210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avec flèche 97">
                <a:extLst>
                  <a:ext uri="{FF2B5EF4-FFF2-40B4-BE49-F238E27FC236}">
                    <a16:creationId xmlns:a16="http://schemas.microsoft.com/office/drawing/2014/main" id="{418311D2-B378-1549-B5A7-8AE5AF8D0542}"/>
                  </a:ext>
                </a:extLst>
              </p:cNvPr>
              <p:cNvCxnSpPr/>
              <p:nvPr/>
            </p:nvCxnSpPr>
            <p:spPr>
              <a:xfrm flipV="1">
                <a:off x="2360573" y="5327848"/>
                <a:ext cx="652136" cy="4640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avec flèche 98">
                <a:extLst>
                  <a:ext uri="{FF2B5EF4-FFF2-40B4-BE49-F238E27FC236}">
                    <a16:creationId xmlns:a16="http://schemas.microsoft.com/office/drawing/2014/main" id="{82B30676-69E6-B440-BB45-DDEEF523A2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9284" y="5413405"/>
                <a:ext cx="641309" cy="682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99">
                <a:extLst>
                  <a:ext uri="{FF2B5EF4-FFF2-40B4-BE49-F238E27FC236}">
                    <a16:creationId xmlns:a16="http://schemas.microsoft.com/office/drawing/2014/main" id="{C32710B2-4EBC-0640-BFEB-02A95214C758}"/>
                  </a:ext>
                </a:extLst>
              </p:cNvPr>
              <p:cNvCxnSpPr>
                <a:stCxn id="90" idx="3"/>
                <a:endCxn id="91" idx="1"/>
              </p:cNvCxnSpPr>
              <p:nvPr/>
            </p:nvCxnSpPr>
            <p:spPr>
              <a:xfrm>
                <a:off x="6832044" y="5166359"/>
                <a:ext cx="374690" cy="217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103C27C4-9764-5645-A899-3E09BA63DFFE}"/>
                  </a:ext>
                </a:extLst>
              </p:cNvPr>
              <p:cNvCxnSpPr>
                <a:stCxn id="91" idx="3"/>
                <a:endCxn id="92" idx="1"/>
              </p:cNvCxnSpPr>
              <p:nvPr/>
            </p:nvCxnSpPr>
            <p:spPr>
              <a:xfrm flipV="1">
                <a:off x="8250674" y="5152957"/>
                <a:ext cx="502470" cy="351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93DA007-2955-1343-81D2-692BA394C2C7}"/>
              </a:ext>
            </a:extLst>
          </p:cNvPr>
          <p:cNvCxnSpPr/>
          <p:nvPr/>
        </p:nvCxnSpPr>
        <p:spPr>
          <a:xfrm flipV="1">
            <a:off x="7338060" y="6078925"/>
            <a:ext cx="0" cy="6712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3D28273-6677-0346-BF42-EF95A88D3BCD}"/>
              </a:ext>
            </a:extLst>
          </p:cNvPr>
          <p:cNvCxnSpPr/>
          <p:nvPr/>
        </p:nvCxnSpPr>
        <p:spPr>
          <a:xfrm flipH="1">
            <a:off x="6269663" y="5993368"/>
            <a:ext cx="502470" cy="143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3E26F95-9729-F14F-9020-3D6CB4D05F58}"/>
              </a:ext>
            </a:extLst>
          </p:cNvPr>
          <p:cNvCxnSpPr/>
          <p:nvPr/>
        </p:nvCxnSpPr>
        <p:spPr>
          <a:xfrm flipH="1">
            <a:off x="4787143" y="5988955"/>
            <a:ext cx="4782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392E8E1F-5304-B84F-BBCC-DFF869776BEA}"/>
              </a:ext>
            </a:extLst>
          </p:cNvPr>
          <p:cNvCxnSpPr>
            <a:stCxn id="90" idx="1"/>
          </p:cNvCxnSpPr>
          <p:nvPr/>
        </p:nvCxnSpPr>
        <p:spPr>
          <a:xfrm flipH="1" flipV="1">
            <a:off x="275944" y="5313983"/>
            <a:ext cx="858751" cy="517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2515EC0-DC51-BB41-922E-80F11962AA70}"/>
              </a:ext>
            </a:extLst>
          </p:cNvPr>
          <p:cNvCxnSpPr/>
          <p:nvPr/>
        </p:nvCxnSpPr>
        <p:spPr>
          <a:xfrm flipH="1">
            <a:off x="365588" y="5888918"/>
            <a:ext cx="66399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FB4CD528-C4E8-894D-B205-22018C52D567}"/>
              </a:ext>
            </a:extLst>
          </p:cNvPr>
          <p:cNvCxnSpPr>
            <a:cxnSpLocks/>
          </p:cNvCxnSpPr>
          <p:nvPr/>
        </p:nvCxnSpPr>
        <p:spPr>
          <a:xfrm flipH="1">
            <a:off x="356051" y="6038851"/>
            <a:ext cx="673532" cy="5266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202B3F97-EA8D-E34F-88FF-D34232FD9015}"/>
              </a:ext>
            </a:extLst>
          </p:cNvPr>
          <p:cNvCxnSpPr/>
          <p:nvPr/>
        </p:nvCxnSpPr>
        <p:spPr>
          <a:xfrm flipH="1">
            <a:off x="468542" y="6149151"/>
            <a:ext cx="592156" cy="6126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A892943-715D-934D-B0F4-25A95521DF58}"/>
              </a:ext>
            </a:extLst>
          </p:cNvPr>
          <p:cNvCxnSpPr>
            <a:cxnSpLocks/>
          </p:cNvCxnSpPr>
          <p:nvPr/>
        </p:nvCxnSpPr>
        <p:spPr>
          <a:xfrm flipH="1">
            <a:off x="5875768" y="1267223"/>
            <a:ext cx="28095" cy="4323553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/>
              <p:nvPr/>
            </p:nvSpPr>
            <p:spPr>
              <a:xfrm>
                <a:off x="6096001" y="1048541"/>
                <a:ext cx="5615714" cy="5057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r>
                  <a:rPr lang="fr-FR" dirty="0"/>
                  <a:t>  de dimension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 W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/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/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+   [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/>
                    </m:sSubSup>
                    <m:r>
                      <a:rPr lang="fr-FR" i="1" dirty="0" smtClean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"/>
                        <m:endChr m:val="]"/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fr-FR" dirty="0"/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sSub>
                          <m:sSub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fr-FR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/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/>
                        </m:sSubSup>
                      </m:e>
                    </m:d>
                  </m:oMath>
                </a14:m>
                <a:r>
                  <a:rPr lang="fr-FR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  <m:r>
                                          <a:rPr lang="fr-FR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fr-FR" b="1" dirty="0">
                  <a:ea typeface="Cambria Math" panose="02040503050406030204" pitchFamily="18" charset="0"/>
                </a:endParaRPr>
              </a:p>
              <a:p>
                <a:endParaRPr lang="fr-FR" dirty="0"/>
              </a:p>
              <a:p>
                <a:r>
                  <a:rPr lang="fr-FR" dirty="0"/>
                  <a:t>Posons          Y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>  </a:t>
                </a:r>
              </a:p>
              <a:p>
                <a:r>
                  <a:rPr lang="fr-FR" dirty="0"/>
                  <a:t> </a:t>
                </a:r>
              </a:p>
              <a:p>
                <a:r>
                  <a:rPr lang="fr-FR" dirty="0"/>
                  <a:t>Alors       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𝒅𝒁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et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𝒅𝑾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den>
                        </m:f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𝒅𝒁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fr-FR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𝒅𝒃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l-GR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l-G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b="1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048541"/>
                <a:ext cx="5615714" cy="5057988"/>
              </a:xfrm>
              <a:prstGeom prst="rect">
                <a:avLst/>
              </a:prstGeom>
              <a:blipFill>
                <a:blip r:embed="rId12"/>
                <a:stretch>
                  <a:fillRect l="-905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71C0E17-8B7D-3743-B716-14C9EDE7AEE1}"/>
              </a:ext>
            </a:extLst>
          </p:cNvPr>
          <p:cNvSpPr/>
          <p:nvPr/>
        </p:nvSpPr>
        <p:spPr>
          <a:xfrm>
            <a:off x="1755204" y="1193281"/>
            <a:ext cx="2273322" cy="3693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8683B-B193-5B42-B23E-CFDC728C1340}"/>
              </a:ext>
            </a:extLst>
          </p:cNvPr>
          <p:cNvSpPr/>
          <p:nvPr/>
        </p:nvSpPr>
        <p:spPr>
          <a:xfrm>
            <a:off x="2163678" y="3429000"/>
            <a:ext cx="2898189" cy="1086583"/>
          </a:xfrm>
          <a:prstGeom prst="rect">
            <a:avLst/>
          </a:prstGeom>
          <a:noFill/>
          <a:ln w="603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733C9-6802-1944-AB68-CE4AF3A580EC}"/>
              </a:ext>
            </a:extLst>
          </p:cNvPr>
          <p:cNvSpPr/>
          <p:nvPr/>
        </p:nvSpPr>
        <p:spPr>
          <a:xfrm>
            <a:off x="6183630" y="2194461"/>
            <a:ext cx="4766310" cy="1543149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63C1CD-5DC2-B849-9D9A-97707455D3B3}"/>
              </a:ext>
            </a:extLst>
          </p:cNvPr>
          <p:cNvSpPr/>
          <p:nvPr/>
        </p:nvSpPr>
        <p:spPr>
          <a:xfrm>
            <a:off x="6675120" y="4434840"/>
            <a:ext cx="4274820" cy="1015871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3200B6F-6861-5249-AE05-012474EFC870}"/>
                  </a:ext>
                </a:extLst>
              </p:cNvPr>
              <p:cNvSpPr txBox="1"/>
              <p:nvPr/>
            </p:nvSpPr>
            <p:spPr>
              <a:xfrm>
                <a:off x="5563123" y="6198711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𝑑𝑎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3200B6F-6861-5249-AE05-012474EFC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23" y="6198711"/>
                <a:ext cx="5328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486AE29-A154-194C-99FD-8984C4E032C1}"/>
                  </a:ext>
                </a:extLst>
              </p:cNvPr>
              <p:cNvSpPr txBox="1"/>
              <p:nvPr/>
            </p:nvSpPr>
            <p:spPr>
              <a:xfrm>
                <a:off x="3003946" y="6144156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486AE29-A154-194C-99FD-8984C4E03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946" y="6144156"/>
                <a:ext cx="53287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5B75120-5127-0447-99E5-D20247D5F9B4}"/>
                  </a:ext>
                </a:extLst>
              </p:cNvPr>
              <p:cNvSpPr txBox="1"/>
              <p:nvPr/>
            </p:nvSpPr>
            <p:spPr>
              <a:xfrm>
                <a:off x="581705" y="6532987"/>
                <a:ext cx="53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5B75120-5127-0447-99E5-D20247D5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5" y="6532987"/>
                <a:ext cx="53287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27D889-BF0F-5F4A-8101-E07E254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Illustration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C9DF9A-79A6-E34B-99B8-06A004B8A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59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4" y="312572"/>
            <a:ext cx="7912046" cy="1325563"/>
          </a:xfrm>
        </p:spPr>
        <p:txBody>
          <a:bodyPr>
            <a:normAutofit/>
          </a:bodyPr>
          <a:lstStyle/>
          <a:p>
            <a:r>
              <a:rPr lang="fr-FR" dirty="0" err="1"/>
              <a:t>Reseaux</a:t>
            </a:r>
            <a:r>
              <a:rPr lang="fr-FR" dirty="0"/>
              <a:t> avec une couche cachée </a:t>
            </a: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173D6D57-D0B6-1F4A-A42C-7BFB49A1F706}"/>
              </a:ext>
            </a:extLst>
          </p:cNvPr>
          <p:cNvGrpSpPr/>
          <p:nvPr/>
        </p:nvGrpSpPr>
        <p:grpSpPr>
          <a:xfrm>
            <a:off x="1045718" y="2125620"/>
            <a:ext cx="10005427" cy="2057723"/>
            <a:chOff x="1878047" y="4334083"/>
            <a:chExt cx="10005427" cy="2057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0057803D-7143-9546-B9EC-ED19A8A17837}"/>
                    </a:ext>
                  </a:extLst>
                </p:cNvPr>
                <p:cNvSpPr txBox="1"/>
                <p:nvPr/>
              </p:nvSpPr>
              <p:spPr>
                <a:xfrm>
                  <a:off x="1878047" y="4334083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0057803D-7143-9546-B9EC-ED19A8A17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047" y="4334083"/>
                  <a:ext cx="56456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915ED4C-585A-5145-888B-FF750320BE01}"/>
                    </a:ext>
                  </a:extLst>
                </p:cNvPr>
                <p:cNvSpPr txBox="1"/>
                <p:nvPr/>
              </p:nvSpPr>
              <p:spPr>
                <a:xfrm>
                  <a:off x="1929862" y="4962843"/>
                  <a:ext cx="560070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915ED4C-585A-5145-888B-FF750320BE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862" y="4962843"/>
                  <a:ext cx="560070" cy="381130"/>
                </a:xfrm>
                <a:prstGeom prst="rect">
                  <a:avLst/>
                </a:prstGeom>
                <a:blipFill>
                  <a:blip r:embed="rId3"/>
                  <a:stretch>
                    <a:fillRect r="-86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7DBF5FD1-D7A8-5248-8A4A-C9723F99D0F5}"/>
                    </a:ext>
                  </a:extLst>
                </p:cNvPr>
                <p:cNvSpPr txBox="1"/>
                <p:nvPr/>
              </p:nvSpPr>
              <p:spPr>
                <a:xfrm>
                  <a:off x="1974670" y="5439039"/>
                  <a:ext cx="480401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7DBF5FD1-D7A8-5248-8A4A-C9723F99D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670" y="5439039"/>
                  <a:ext cx="480401" cy="381130"/>
                </a:xfrm>
                <a:prstGeom prst="rect">
                  <a:avLst/>
                </a:prstGeom>
                <a:blipFill>
                  <a:blip r:embed="rId4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0BCE6198-9B9D-3147-A246-5E3B6B78893C}"/>
                    </a:ext>
                  </a:extLst>
                </p:cNvPr>
                <p:cNvSpPr txBox="1"/>
                <p:nvPr/>
              </p:nvSpPr>
              <p:spPr>
                <a:xfrm>
                  <a:off x="3115706" y="4983232"/>
                  <a:ext cx="2336665" cy="3666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sSup>
                              <m:sSupPr>
                                <m:ctrl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fr-FR" dirty="0"/>
                              <m:t>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0BCE6198-9B9D-3147-A246-5E3B6B788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706" y="4983232"/>
                  <a:ext cx="2336665" cy="366639"/>
                </a:xfrm>
                <a:prstGeom prst="rect">
                  <a:avLst/>
                </a:prstGeom>
                <a:blipFill>
                  <a:blip r:embed="rId5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2494FC99-96A1-454B-B68E-5D3E75D272ED}"/>
                    </a:ext>
                  </a:extLst>
                </p:cNvPr>
                <p:cNvSpPr txBox="1"/>
                <p:nvPr/>
              </p:nvSpPr>
              <p:spPr>
                <a:xfrm>
                  <a:off x="6177277" y="4991507"/>
                  <a:ext cx="1430203" cy="4353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p>
                              </m:e>
                            </m:d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2494FC99-96A1-454B-B68E-5D3E75D2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277" y="4991507"/>
                  <a:ext cx="1430203" cy="435376"/>
                </a:xfrm>
                <a:prstGeom prst="rect">
                  <a:avLst/>
                </a:prstGeom>
                <a:blipFill>
                  <a:blip r:embed="rId6"/>
                  <a:stretch>
                    <a:fillRect r="-177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ZoneTexte 91">
                  <a:extLst>
                    <a:ext uri="{FF2B5EF4-FFF2-40B4-BE49-F238E27FC236}">
                      <a16:creationId xmlns:a16="http://schemas.microsoft.com/office/drawing/2014/main" id="{E6821481-87A7-4D42-9F7D-DEEDC4D43561}"/>
                    </a:ext>
                  </a:extLst>
                </p:cNvPr>
                <p:cNvSpPr txBox="1"/>
                <p:nvPr/>
              </p:nvSpPr>
              <p:spPr>
                <a:xfrm>
                  <a:off x="10807089" y="5956430"/>
                  <a:ext cx="1076385" cy="435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2" name="ZoneTexte 91">
                  <a:extLst>
                    <a:ext uri="{FF2B5EF4-FFF2-40B4-BE49-F238E27FC236}">
                      <a16:creationId xmlns:a16="http://schemas.microsoft.com/office/drawing/2014/main" id="{E6821481-87A7-4D42-9F7D-DEEDC4D43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7089" y="5956430"/>
                  <a:ext cx="1076385" cy="4353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879B789A-AFFB-8142-93B7-E877D4958893}"/>
                </a:ext>
              </a:extLst>
            </p:cNvPr>
            <p:cNvCxnSpPr>
              <a:cxnSpLocks/>
            </p:cNvCxnSpPr>
            <p:nvPr/>
          </p:nvCxnSpPr>
          <p:spPr>
            <a:xfrm>
              <a:off x="2390799" y="4621761"/>
              <a:ext cx="694678" cy="428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DA4E4F29-0B61-AD42-8341-95B16B94859D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2396133" y="5153408"/>
              <a:ext cx="719573" cy="1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BCB3D640-483B-214C-99C6-74FD21BFE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60" y="5199389"/>
              <a:ext cx="502849" cy="226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>
              <a:extLst>
                <a:ext uri="{FF2B5EF4-FFF2-40B4-BE49-F238E27FC236}">
                  <a16:creationId xmlns:a16="http://schemas.microsoft.com/office/drawing/2014/main" id="{C32710B2-4EBC-0640-BFEB-02A95214C758}"/>
                </a:ext>
              </a:extLst>
            </p:cNvPr>
            <p:cNvCxnSpPr>
              <a:cxnSpLocks/>
              <a:stCxn id="90" idx="3"/>
              <a:endCxn id="91" idx="1"/>
            </p:cNvCxnSpPr>
            <p:nvPr/>
          </p:nvCxnSpPr>
          <p:spPr>
            <a:xfrm>
              <a:off x="5452371" y="5166552"/>
              <a:ext cx="724906" cy="4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103C27C4-9764-5645-A899-3E09BA63DFFE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7607480" y="5209195"/>
              <a:ext cx="8136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/>
              <p:nvPr/>
            </p:nvSpPr>
            <p:spPr>
              <a:xfrm>
                <a:off x="6096001" y="1048541"/>
                <a:ext cx="561571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b="1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048541"/>
                <a:ext cx="5615714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D784FE97-388D-6C43-9D57-88BEB35CB22F}"/>
                  </a:ext>
                </a:extLst>
              </p:cNvPr>
              <p:cNvSpPr txBox="1"/>
              <p:nvPr/>
            </p:nvSpPr>
            <p:spPr>
              <a:xfrm>
                <a:off x="7555732" y="2787843"/>
                <a:ext cx="2584297" cy="36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fr-FR" dirty="0"/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D784FE97-388D-6C43-9D57-88BEB35CB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2" y="2787843"/>
                <a:ext cx="2584297" cy="366639"/>
              </a:xfrm>
              <a:prstGeom prst="rect">
                <a:avLst/>
              </a:prstGeom>
              <a:blipFill>
                <a:blip r:embed="rId9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3FDB2C0F-FBC6-BB42-B23A-9B9F4C21D5D1}"/>
                  </a:ext>
                </a:extLst>
              </p:cNvPr>
              <p:cNvSpPr txBox="1"/>
              <p:nvPr/>
            </p:nvSpPr>
            <p:spPr>
              <a:xfrm>
                <a:off x="7555732" y="3707975"/>
                <a:ext cx="1430203" cy="435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p>
                            </m:e>
                          </m:d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3FDB2C0F-FBC6-BB42-B23A-9B9F4C21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2" y="3707975"/>
                <a:ext cx="1430203" cy="435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5BBFDFF-B7FA-7B46-935C-B5FF391EE769}"/>
              </a:ext>
            </a:extLst>
          </p:cNvPr>
          <p:cNvCxnSpPr/>
          <p:nvPr/>
        </p:nvCxnSpPr>
        <p:spPr>
          <a:xfrm>
            <a:off x="8068337" y="3154482"/>
            <a:ext cx="0" cy="55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4F77288-A77A-DA41-95C1-0D289D6DA3D6}"/>
              </a:ext>
            </a:extLst>
          </p:cNvPr>
          <p:cNvCxnSpPr>
            <a:stCxn id="63" idx="3"/>
            <a:endCxn id="92" idx="1"/>
          </p:cNvCxnSpPr>
          <p:nvPr/>
        </p:nvCxnSpPr>
        <p:spPr>
          <a:xfrm>
            <a:off x="8985935" y="3925663"/>
            <a:ext cx="988825" cy="3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Image 129">
            <a:extLst>
              <a:ext uri="{FF2B5EF4-FFF2-40B4-BE49-F238E27FC236}">
                <a16:creationId xmlns:a16="http://schemas.microsoft.com/office/drawing/2014/main" id="{0AE042D4-43AC-2D4A-92FC-93842174E3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745" y="3780564"/>
            <a:ext cx="6489245" cy="3001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1F8EEFD-EDBC-BC44-8CCB-FB98ED86B5A2}"/>
                  </a:ext>
                </a:extLst>
              </p:cNvPr>
              <p:cNvSpPr txBox="1"/>
              <p:nvPr/>
            </p:nvSpPr>
            <p:spPr>
              <a:xfrm>
                <a:off x="6885415" y="1426212"/>
                <a:ext cx="593118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1F8EEFD-EDBC-BC44-8CCB-FB98ED86B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15" y="1426212"/>
                <a:ext cx="593118" cy="288797"/>
              </a:xfrm>
              <a:prstGeom prst="rect">
                <a:avLst/>
              </a:prstGeom>
              <a:blipFill>
                <a:blip r:embed="rId12"/>
                <a:stretch>
                  <a:fillRect t="-4167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847398-D3EC-0448-B118-CFA41B9D6E06}"/>
                  </a:ext>
                </a:extLst>
              </p:cNvPr>
              <p:cNvSpPr/>
              <p:nvPr/>
            </p:nvSpPr>
            <p:spPr>
              <a:xfrm>
                <a:off x="6862185" y="1924406"/>
                <a:ext cx="595868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847398-D3EC-0448-B118-CFA41B9D6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185" y="1924406"/>
                <a:ext cx="595868" cy="3811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D4C102B3-14DB-AF43-803C-430E162790F6}"/>
              </a:ext>
            </a:extLst>
          </p:cNvPr>
          <p:cNvCxnSpPr/>
          <p:nvPr/>
        </p:nvCxnSpPr>
        <p:spPr>
          <a:xfrm>
            <a:off x="7270990" y="1633288"/>
            <a:ext cx="880972" cy="116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1DE3961-354A-B34E-A6BC-0C35B397780F}"/>
              </a:ext>
            </a:extLst>
          </p:cNvPr>
          <p:cNvCxnSpPr>
            <a:stCxn id="37" idx="2"/>
          </p:cNvCxnSpPr>
          <p:nvPr/>
        </p:nvCxnSpPr>
        <p:spPr>
          <a:xfrm>
            <a:off x="7160119" y="2305536"/>
            <a:ext cx="772301" cy="49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32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314" y="312572"/>
            <a:ext cx="7912046" cy="1325563"/>
          </a:xfrm>
        </p:spPr>
        <p:txBody>
          <a:bodyPr>
            <a:normAutofit/>
          </a:bodyPr>
          <a:lstStyle/>
          <a:p>
            <a:r>
              <a:rPr lang="fr-FR" dirty="0" err="1"/>
              <a:t>Reseaux</a:t>
            </a:r>
            <a:r>
              <a:rPr lang="fr-FR" dirty="0"/>
              <a:t> avec une couche cachée </a:t>
            </a: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/>
              <p:nvPr/>
            </p:nvSpPr>
            <p:spPr>
              <a:xfrm>
                <a:off x="6096001" y="1048541"/>
                <a:ext cx="561571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fr-FR" b="1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6A9267-8889-314F-A979-C06680080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048541"/>
                <a:ext cx="561571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Image 129">
            <a:extLst>
              <a:ext uri="{FF2B5EF4-FFF2-40B4-BE49-F238E27FC236}">
                <a16:creationId xmlns:a16="http://schemas.microsoft.com/office/drawing/2014/main" id="{0AE042D4-43AC-2D4A-92FC-93842174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1" y="2557790"/>
            <a:ext cx="4861038" cy="3001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4BB9E3-9950-1C42-A8ED-79008640349E}"/>
                  </a:ext>
                </a:extLst>
              </p:cNvPr>
              <p:cNvSpPr/>
              <p:nvPr/>
            </p:nvSpPr>
            <p:spPr>
              <a:xfrm>
                <a:off x="1142098" y="1585484"/>
                <a:ext cx="6096000" cy="494584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r>
                  <a:rPr lang="fr-FR" dirty="0"/>
                  <a:t>  matrice de taille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fr-FR" dirty="0"/>
                  <a:t>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dirty="0"/>
                  <a:t> le nombre de variables et m taille de l’</a:t>
                </a:r>
                <a:r>
                  <a:rPr lang="fr-FR" dirty="0" err="1"/>
                  <a:t>echantillon</a:t>
                </a:r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/>
                    </m:s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dirty="0"/>
              </a:p>
              <a:p>
                <a:r>
                  <a:rPr lang="fr-FR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Avec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Et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[1](1)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[1](2)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[1](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4BB9E3-9950-1C42-A8ED-790086403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98" y="1585484"/>
                <a:ext cx="6096000" cy="4945841"/>
              </a:xfrm>
              <a:prstGeom prst="rect">
                <a:avLst/>
              </a:prstGeom>
              <a:blipFill>
                <a:blip r:embed="rId4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8C350D-0B15-EE41-AF64-0E5FD3D6DB6C}"/>
              </a:ext>
            </a:extLst>
          </p:cNvPr>
          <p:cNvSpPr/>
          <p:nvPr/>
        </p:nvSpPr>
        <p:spPr>
          <a:xfrm>
            <a:off x="1296179" y="1226349"/>
            <a:ext cx="3765889" cy="333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FORWARD CASE</a:t>
            </a:r>
          </a:p>
        </p:txBody>
      </p:sp>
    </p:spTree>
    <p:extLst>
      <p:ext uri="{BB962C8B-B14F-4D97-AF65-F5344CB8AC3E}">
        <p14:creationId xmlns:p14="http://schemas.microsoft.com/office/powerpoint/2010/main" val="78385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0138"/>
            <a:ext cx="12191995" cy="974955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fr-FR" dirty="0" err="1"/>
              <a:t>Reseaux</a:t>
            </a:r>
            <a:r>
              <a:rPr lang="fr-FR" dirty="0"/>
              <a:t> avec une couche cachée avec un seul exemple 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173D6D57-D0B6-1F4A-A42C-7BFB49A1F706}"/>
              </a:ext>
            </a:extLst>
          </p:cNvPr>
          <p:cNvGrpSpPr/>
          <p:nvPr/>
        </p:nvGrpSpPr>
        <p:grpSpPr>
          <a:xfrm>
            <a:off x="1045718" y="2125620"/>
            <a:ext cx="10005427" cy="2057723"/>
            <a:chOff x="1878047" y="4334083"/>
            <a:chExt cx="10005427" cy="2057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0057803D-7143-9546-B9EC-ED19A8A17837}"/>
                    </a:ext>
                  </a:extLst>
                </p:cNvPr>
                <p:cNvSpPr txBox="1"/>
                <p:nvPr/>
              </p:nvSpPr>
              <p:spPr>
                <a:xfrm>
                  <a:off x="1878047" y="4334083"/>
                  <a:ext cx="564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/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0057803D-7143-9546-B9EC-ED19A8A17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047" y="4334083"/>
                  <a:ext cx="56456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915ED4C-585A-5145-888B-FF750320BE01}"/>
                    </a:ext>
                  </a:extLst>
                </p:cNvPr>
                <p:cNvSpPr txBox="1"/>
                <p:nvPr/>
              </p:nvSpPr>
              <p:spPr>
                <a:xfrm>
                  <a:off x="1929862" y="4962843"/>
                  <a:ext cx="560070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5915ED4C-585A-5145-888B-FF750320BE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862" y="4962843"/>
                  <a:ext cx="560070" cy="381130"/>
                </a:xfrm>
                <a:prstGeom prst="rect">
                  <a:avLst/>
                </a:prstGeom>
                <a:blipFill>
                  <a:blip r:embed="rId3"/>
                  <a:stretch>
                    <a:fillRect r="-86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7DBF5FD1-D7A8-5248-8A4A-C9723F99D0F5}"/>
                    </a:ext>
                  </a:extLst>
                </p:cNvPr>
                <p:cNvSpPr txBox="1"/>
                <p:nvPr/>
              </p:nvSpPr>
              <p:spPr>
                <a:xfrm>
                  <a:off x="1974670" y="5439039"/>
                  <a:ext cx="480401" cy="381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7DBF5FD1-D7A8-5248-8A4A-C9723F99D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670" y="5439039"/>
                  <a:ext cx="480401" cy="381130"/>
                </a:xfrm>
                <a:prstGeom prst="rect">
                  <a:avLst/>
                </a:prstGeom>
                <a:blipFill>
                  <a:blip r:embed="rId4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0BCE6198-9B9D-3147-A246-5E3B6B78893C}"/>
                    </a:ext>
                  </a:extLst>
                </p:cNvPr>
                <p:cNvSpPr txBox="1"/>
                <p:nvPr/>
              </p:nvSpPr>
              <p:spPr>
                <a:xfrm>
                  <a:off x="3115706" y="4983232"/>
                  <a:ext cx="2336665" cy="3666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sSup>
                              <m:sSupPr>
                                <m:ctrl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fr-FR" dirty="0"/>
                              <m:t>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0" name="ZoneTexte 89">
                  <a:extLst>
                    <a:ext uri="{FF2B5EF4-FFF2-40B4-BE49-F238E27FC236}">
                      <a16:creationId xmlns:a16="http://schemas.microsoft.com/office/drawing/2014/main" id="{0BCE6198-9B9D-3147-A246-5E3B6B788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706" y="4983232"/>
                  <a:ext cx="2336665" cy="366639"/>
                </a:xfrm>
                <a:prstGeom prst="rect">
                  <a:avLst/>
                </a:prstGeom>
                <a:blipFill>
                  <a:blip r:embed="rId5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2494FC99-96A1-454B-B68E-5D3E75D272ED}"/>
                    </a:ext>
                  </a:extLst>
                </p:cNvPr>
                <p:cNvSpPr txBox="1"/>
                <p:nvPr/>
              </p:nvSpPr>
              <p:spPr>
                <a:xfrm>
                  <a:off x="6177277" y="4991507"/>
                  <a:ext cx="1430203" cy="4353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[1]</m:t>
                                    </m:r>
                                  </m:sup>
                                </m:sSup>
                              </m:e>
                            </m:d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2494FC99-96A1-454B-B68E-5D3E75D2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277" y="4991507"/>
                  <a:ext cx="1430203" cy="435376"/>
                </a:xfrm>
                <a:prstGeom prst="rect">
                  <a:avLst/>
                </a:prstGeom>
                <a:blipFill>
                  <a:blip r:embed="rId6"/>
                  <a:stretch>
                    <a:fillRect r="-177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ZoneTexte 91">
                  <a:extLst>
                    <a:ext uri="{FF2B5EF4-FFF2-40B4-BE49-F238E27FC236}">
                      <a16:creationId xmlns:a16="http://schemas.microsoft.com/office/drawing/2014/main" id="{E6821481-87A7-4D42-9F7D-DEEDC4D43561}"/>
                    </a:ext>
                  </a:extLst>
                </p:cNvPr>
                <p:cNvSpPr txBox="1"/>
                <p:nvPr/>
              </p:nvSpPr>
              <p:spPr>
                <a:xfrm>
                  <a:off x="10807089" y="5956430"/>
                  <a:ext cx="1076385" cy="4353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borderBox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borderBox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2" name="ZoneTexte 91">
                  <a:extLst>
                    <a:ext uri="{FF2B5EF4-FFF2-40B4-BE49-F238E27FC236}">
                      <a16:creationId xmlns:a16="http://schemas.microsoft.com/office/drawing/2014/main" id="{E6821481-87A7-4D42-9F7D-DEEDC4D43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7089" y="5956430"/>
                  <a:ext cx="1076385" cy="4353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879B789A-AFFB-8142-93B7-E877D4958893}"/>
                </a:ext>
              </a:extLst>
            </p:cNvPr>
            <p:cNvCxnSpPr>
              <a:cxnSpLocks/>
            </p:cNvCxnSpPr>
            <p:nvPr/>
          </p:nvCxnSpPr>
          <p:spPr>
            <a:xfrm>
              <a:off x="2390799" y="4621761"/>
              <a:ext cx="694678" cy="428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DA4E4F29-0B61-AD42-8341-95B16B94859D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2396133" y="5153408"/>
              <a:ext cx="719573" cy="1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BCB3D640-483B-214C-99C6-74FD21BFE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60" y="5199389"/>
              <a:ext cx="502849" cy="226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>
              <a:extLst>
                <a:ext uri="{FF2B5EF4-FFF2-40B4-BE49-F238E27FC236}">
                  <a16:creationId xmlns:a16="http://schemas.microsoft.com/office/drawing/2014/main" id="{C32710B2-4EBC-0640-BFEB-02A95214C758}"/>
                </a:ext>
              </a:extLst>
            </p:cNvPr>
            <p:cNvCxnSpPr>
              <a:cxnSpLocks/>
              <a:stCxn id="90" idx="3"/>
              <a:endCxn id="91" idx="1"/>
            </p:cNvCxnSpPr>
            <p:nvPr/>
          </p:nvCxnSpPr>
          <p:spPr>
            <a:xfrm>
              <a:off x="5452371" y="5166552"/>
              <a:ext cx="724906" cy="4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>
              <a:extLst>
                <a:ext uri="{FF2B5EF4-FFF2-40B4-BE49-F238E27FC236}">
                  <a16:creationId xmlns:a16="http://schemas.microsoft.com/office/drawing/2014/main" id="{103C27C4-9764-5645-A899-3E09BA63DFFE}"/>
                </a:ext>
              </a:extLst>
            </p:cNvPr>
            <p:cNvCxnSpPr>
              <a:cxnSpLocks/>
              <a:stCxn id="91" idx="3"/>
            </p:cNvCxnSpPr>
            <p:nvPr/>
          </p:nvCxnSpPr>
          <p:spPr>
            <a:xfrm>
              <a:off x="7607480" y="5209195"/>
              <a:ext cx="8136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D784FE97-388D-6C43-9D57-88BEB35CB22F}"/>
                  </a:ext>
                </a:extLst>
              </p:cNvPr>
              <p:cNvSpPr txBox="1"/>
              <p:nvPr/>
            </p:nvSpPr>
            <p:spPr>
              <a:xfrm>
                <a:off x="7555732" y="2787843"/>
                <a:ext cx="2584297" cy="36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fr-FR" dirty="0"/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D784FE97-388D-6C43-9D57-88BEB35CB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2" y="2787843"/>
                <a:ext cx="2584297" cy="366639"/>
              </a:xfrm>
              <a:prstGeom prst="rect">
                <a:avLst/>
              </a:prstGeom>
              <a:blipFill>
                <a:blip r:embed="rId8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3FDB2C0F-FBC6-BB42-B23A-9B9F4C21D5D1}"/>
                  </a:ext>
                </a:extLst>
              </p:cNvPr>
              <p:cNvSpPr txBox="1"/>
              <p:nvPr/>
            </p:nvSpPr>
            <p:spPr>
              <a:xfrm>
                <a:off x="7555732" y="3707975"/>
                <a:ext cx="1430203" cy="435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p>
                            </m:e>
                          </m:d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3FDB2C0F-FBC6-BB42-B23A-9B9F4C21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2" y="3707975"/>
                <a:ext cx="1430203" cy="435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5BBFDFF-B7FA-7B46-935C-B5FF391EE769}"/>
              </a:ext>
            </a:extLst>
          </p:cNvPr>
          <p:cNvCxnSpPr/>
          <p:nvPr/>
        </p:nvCxnSpPr>
        <p:spPr>
          <a:xfrm>
            <a:off x="8068337" y="3154482"/>
            <a:ext cx="0" cy="55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4F77288-A77A-DA41-95C1-0D289D6DA3D6}"/>
              </a:ext>
            </a:extLst>
          </p:cNvPr>
          <p:cNvCxnSpPr>
            <a:stCxn id="63" idx="3"/>
            <a:endCxn id="92" idx="1"/>
          </p:cNvCxnSpPr>
          <p:nvPr/>
        </p:nvCxnSpPr>
        <p:spPr>
          <a:xfrm>
            <a:off x="8985935" y="3925663"/>
            <a:ext cx="988825" cy="39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1F8EEFD-EDBC-BC44-8CCB-FB98ED86B5A2}"/>
                  </a:ext>
                </a:extLst>
              </p:cNvPr>
              <p:cNvSpPr txBox="1"/>
              <p:nvPr/>
            </p:nvSpPr>
            <p:spPr>
              <a:xfrm>
                <a:off x="6885415" y="1426212"/>
                <a:ext cx="593118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31F8EEFD-EDBC-BC44-8CCB-FB98ED86B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415" y="1426212"/>
                <a:ext cx="593118" cy="288797"/>
              </a:xfrm>
              <a:prstGeom prst="rect">
                <a:avLst/>
              </a:prstGeom>
              <a:blipFill>
                <a:blip r:embed="rId10"/>
                <a:stretch>
                  <a:fillRect t="-4167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847398-D3EC-0448-B118-CFA41B9D6E06}"/>
                  </a:ext>
                </a:extLst>
              </p:cNvPr>
              <p:cNvSpPr/>
              <p:nvPr/>
            </p:nvSpPr>
            <p:spPr>
              <a:xfrm>
                <a:off x="6862185" y="1924406"/>
                <a:ext cx="595868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3847398-D3EC-0448-B118-CFA41B9D6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185" y="1924406"/>
                <a:ext cx="595868" cy="3811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D4C102B3-14DB-AF43-803C-430E162790F6}"/>
              </a:ext>
            </a:extLst>
          </p:cNvPr>
          <p:cNvCxnSpPr/>
          <p:nvPr/>
        </p:nvCxnSpPr>
        <p:spPr>
          <a:xfrm>
            <a:off x="7270990" y="1633288"/>
            <a:ext cx="880972" cy="116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1DE3961-354A-B34E-A6BC-0C35B397780F}"/>
              </a:ext>
            </a:extLst>
          </p:cNvPr>
          <p:cNvCxnSpPr>
            <a:stCxn id="37" idx="2"/>
          </p:cNvCxnSpPr>
          <p:nvPr/>
        </p:nvCxnSpPr>
        <p:spPr>
          <a:xfrm>
            <a:off x="7160119" y="2305536"/>
            <a:ext cx="772301" cy="49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0FB8EEC-C99C-EE4F-A2C6-0B9165BC94AC}"/>
              </a:ext>
            </a:extLst>
          </p:cNvPr>
          <p:cNvCxnSpPr>
            <a:cxnSpLocks/>
          </p:cNvCxnSpPr>
          <p:nvPr/>
        </p:nvCxnSpPr>
        <p:spPr>
          <a:xfrm flipH="1">
            <a:off x="8985935" y="4143351"/>
            <a:ext cx="98882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12E7AFF-26FC-E840-8817-0D33C731FF25}"/>
                  </a:ext>
                </a:extLst>
              </p:cNvPr>
              <p:cNvSpPr txBox="1"/>
              <p:nvPr/>
            </p:nvSpPr>
            <p:spPr>
              <a:xfrm>
                <a:off x="7520488" y="4935988"/>
                <a:ext cx="2086918" cy="39260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12E7AFF-26FC-E840-8817-0D33C731F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488" y="4935988"/>
                <a:ext cx="2086918" cy="392608"/>
              </a:xfrm>
              <a:prstGeom prst="rect">
                <a:avLst/>
              </a:prstGeom>
              <a:blipFill>
                <a:blip r:embed="rId12"/>
                <a:stretch>
                  <a:fillRect l="-3614" t="-3030" r="-1205" b="-303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EDE26F9-55E1-8344-B0A6-7F1AD5A6F0AE}"/>
              </a:ext>
            </a:extLst>
          </p:cNvPr>
          <p:cNvCxnSpPr/>
          <p:nvPr/>
        </p:nvCxnSpPr>
        <p:spPr>
          <a:xfrm flipV="1">
            <a:off x="8469630" y="3154482"/>
            <a:ext cx="0" cy="593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E7FAF8-DEE0-7045-9E91-9A9873EFC0DC}"/>
                  </a:ext>
                </a:extLst>
              </p:cNvPr>
              <p:cNvSpPr txBox="1"/>
              <p:nvPr/>
            </p:nvSpPr>
            <p:spPr>
              <a:xfrm>
                <a:off x="8068337" y="1311193"/>
                <a:ext cx="1613454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E7FAF8-DEE0-7045-9E91-9A9873EF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337" y="1311193"/>
                <a:ext cx="1613454" cy="288797"/>
              </a:xfrm>
              <a:prstGeom prst="rect">
                <a:avLst/>
              </a:prstGeom>
              <a:blipFill>
                <a:blip r:embed="rId13"/>
                <a:stretch>
                  <a:fillRect l="-2344" t="-4167" r="-3125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B77D25-7E75-5E41-88AB-39E269F40A5D}"/>
                  </a:ext>
                </a:extLst>
              </p:cNvPr>
              <p:cNvSpPr txBox="1"/>
              <p:nvPr/>
            </p:nvSpPr>
            <p:spPr>
              <a:xfrm>
                <a:off x="8100091" y="1715009"/>
                <a:ext cx="212769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B77D25-7E75-5E41-88AB-39E269F4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91" y="1715009"/>
                <a:ext cx="2127697" cy="295978"/>
              </a:xfrm>
              <a:prstGeom prst="rect">
                <a:avLst/>
              </a:prstGeom>
              <a:blipFill>
                <a:blip r:embed="rId14"/>
                <a:stretch>
                  <a:fillRect l="-1786" t="-8333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75E82FD-B86B-D945-845D-4CC53BCFB02E}"/>
                  </a:ext>
                </a:extLst>
              </p:cNvPr>
              <p:cNvSpPr txBox="1"/>
              <p:nvPr/>
            </p:nvSpPr>
            <p:spPr>
              <a:xfrm>
                <a:off x="16134" y="2774769"/>
                <a:ext cx="107279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75E82FD-B86B-D945-845D-4CC53BCFB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" y="2774769"/>
                <a:ext cx="1072794" cy="3126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9D8C57-C13C-694F-8610-FEEE8C658B4D}"/>
                  </a:ext>
                </a:extLst>
              </p:cNvPr>
              <p:cNvSpPr txBox="1"/>
              <p:nvPr/>
            </p:nvSpPr>
            <p:spPr>
              <a:xfrm>
                <a:off x="16134" y="3305972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9D8C57-C13C-694F-8610-FEEE8C658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" y="3305972"/>
                <a:ext cx="889346" cy="312650"/>
              </a:xfrm>
              <a:prstGeom prst="rect">
                <a:avLst/>
              </a:prstGeom>
              <a:blipFill>
                <a:blip r:embed="rId16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7039989B-AABD-F841-919F-C6A270DDF83A}"/>
                  </a:ext>
                </a:extLst>
              </p:cNvPr>
              <p:cNvSpPr txBox="1"/>
              <p:nvPr/>
            </p:nvSpPr>
            <p:spPr>
              <a:xfrm>
                <a:off x="64570" y="2165886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7039989B-AABD-F841-919F-C6A270DDF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0" y="2165886"/>
                <a:ext cx="889346" cy="312650"/>
              </a:xfrm>
              <a:prstGeom prst="rect">
                <a:avLst/>
              </a:prstGeom>
              <a:blipFill>
                <a:blip r:embed="rId17"/>
                <a:stretch>
                  <a:fillRect t="-4000" b="-2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3E443F1-4B2A-054E-9CB3-FEEE8237C449}"/>
                  </a:ext>
                </a:extLst>
              </p:cNvPr>
              <p:cNvSpPr txBox="1"/>
              <p:nvPr/>
            </p:nvSpPr>
            <p:spPr>
              <a:xfrm>
                <a:off x="2545254" y="2270451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3E443F1-4B2A-054E-9CB3-FEEE8237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254" y="2270451"/>
                <a:ext cx="889346" cy="312650"/>
              </a:xfrm>
              <a:prstGeom prst="rect">
                <a:avLst/>
              </a:prstGeom>
              <a:blipFill>
                <a:blip r:embed="rId18"/>
                <a:stretch>
                  <a:fillRect t="-4000" b="-3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898E030-115B-4741-8D45-62E4F292DFD7}"/>
                  </a:ext>
                </a:extLst>
              </p:cNvPr>
              <p:cNvSpPr txBox="1"/>
              <p:nvPr/>
            </p:nvSpPr>
            <p:spPr>
              <a:xfrm>
                <a:off x="5464344" y="2380401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6898E030-115B-4741-8D45-62E4F292D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44" y="2380401"/>
                <a:ext cx="889346" cy="312650"/>
              </a:xfrm>
              <a:prstGeom prst="rect">
                <a:avLst/>
              </a:prstGeom>
              <a:blipFill>
                <a:blip r:embed="rId19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7EE1169-43F8-434B-ABAB-407C845E0F64}"/>
                  </a:ext>
                </a:extLst>
              </p:cNvPr>
              <p:cNvSpPr txBox="1"/>
              <p:nvPr/>
            </p:nvSpPr>
            <p:spPr>
              <a:xfrm>
                <a:off x="5817293" y="1338972"/>
                <a:ext cx="107279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7EE1169-43F8-434B-ABAB-407C845E0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293" y="1338972"/>
                <a:ext cx="1072794" cy="31265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FA84CE9-3713-6A4D-865E-6A61708FE434}"/>
                  </a:ext>
                </a:extLst>
              </p:cNvPr>
              <p:cNvSpPr txBox="1"/>
              <p:nvPr/>
            </p:nvSpPr>
            <p:spPr>
              <a:xfrm>
                <a:off x="5887417" y="1875142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4FA84CE9-3713-6A4D-865E-6A61708FE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417" y="1875142"/>
                <a:ext cx="889346" cy="312650"/>
              </a:xfrm>
              <a:prstGeom prst="rect">
                <a:avLst/>
              </a:prstGeom>
              <a:blipFill>
                <a:blip r:embed="rId21"/>
                <a:stretch>
                  <a:fillRect t="-4000" b="-3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C96D68F-8B6B-BA47-8261-0B4D36AA45BA}"/>
                  </a:ext>
                </a:extLst>
              </p:cNvPr>
              <p:cNvSpPr txBox="1"/>
              <p:nvPr/>
            </p:nvSpPr>
            <p:spPr>
              <a:xfrm>
                <a:off x="8151962" y="2380401"/>
                <a:ext cx="88934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 1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C96D68F-8B6B-BA47-8261-0B4D36AA4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962" y="2380401"/>
                <a:ext cx="889346" cy="312650"/>
              </a:xfrm>
              <a:prstGeom prst="rect">
                <a:avLst/>
              </a:prstGeom>
              <a:blipFill>
                <a:blip r:embed="rId22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6ABEA10-4F54-6F4D-834A-25C10861F516}"/>
                  </a:ext>
                </a:extLst>
              </p:cNvPr>
              <p:cNvSpPr txBox="1"/>
              <p:nvPr/>
            </p:nvSpPr>
            <p:spPr>
              <a:xfrm>
                <a:off x="7615565" y="4359258"/>
                <a:ext cx="838050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6ABEA10-4F54-6F4D-834A-25C10861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65" y="4359258"/>
                <a:ext cx="838050" cy="3126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E2D2BDB-F3B8-BE44-A72C-ACBF29C27A1F}"/>
                  </a:ext>
                </a:extLst>
              </p:cNvPr>
              <p:cNvSpPr txBox="1"/>
              <p:nvPr/>
            </p:nvSpPr>
            <p:spPr>
              <a:xfrm>
                <a:off x="8055388" y="2063189"/>
                <a:ext cx="134274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E2D2BDB-F3B8-BE44-A72C-ACBF29C2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388" y="2063189"/>
                <a:ext cx="1342740" cy="288797"/>
              </a:xfrm>
              <a:prstGeom prst="rect">
                <a:avLst/>
              </a:prstGeom>
              <a:blipFill>
                <a:blip r:embed="rId24"/>
                <a:stretch>
                  <a:fillRect l="-2804" t="-4167" r="-2804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04C3F30-F2C9-E541-949B-B2AB1272049B}"/>
              </a:ext>
            </a:extLst>
          </p:cNvPr>
          <p:cNvCxnSpPr/>
          <p:nvPr/>
        </p:nvCxnSpPr>
        <p:spPr>
          <a:xfrm flipH="1">
            <a:off x="6775151" y="3135510"/>
            <a:ext cx="8136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48AF5C2-AC89-3548-AD23-6D949A08AAD0}"/>
                  </a:ext>
                </a:extLst>
              </p:cNvPr>
              <p:cNvSpPr txBox="1"/>
              <p:nvPr/>
            </p:nvSpPr>
            <p:spPr>
              <a:xfrm>
                <a:off x="5037365" y="3383368"/>
                <a:ext cx="2185405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48AF5C2-AC89-3548-AD23-6D949A08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65" y="3383368"/>
                <a:ext cx="2185405" cy="300660"/>
              </a:xfrm>
              <a:prstGeom prst="rect">
                <a:avLst/>
              </a:prstGeom>
              <a:blipFill>
                <a:blip r:embed="rId25"/>
                <a:stretch>
                  <a:fillRect l="-578" t="-4000"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015588F-21AF-5749-9CC0-9AD4D7ECD671}"/>
              </a:ext>
            </a:extLst>
          </p:cNvPr>
          <p:cNvCxnSpPr/>
          <p:nvPr/>
        </p:nvCxnSpPr>
        <p:spPr>
          <a:xfrm flipH="1" flipV="1">
            <a:off x="4620042" y="3087419"/>
            <a:ext cx="724906" cy="29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9DC1D-F0B3-4B43-82F2-022F883CE071}"/>
                  </a:ext>
                </a:extLst>
              </p:cNvPr>
              <p:cNvSpPr/>
              <p:nvPr/>
            </p:nvSpPr>
            <p:spPr>
              <a:xfrm>
                <a:off x="1771762" y="3747967"/>
                <a:ext cx="3359894" cy="40498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FF0000"/>
                    </a:solidFill>
                  </a:rPr>
                  <a:t>)X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9DC1D-F0B3-4B43-82F2-022F883CE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62" y="3747967"/>
                <a:ext cx="3359894" cy="404983"/>
              </a:xfrm>
              <a:prstGeom prst="rect">
                <a:avLst/>
              </a:prstGeom>
              <a:blipFill>
                <a:blip r:embed="rId26"/>
                <a:stretch>
                  <a:fillRect b="-1764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7BFE1DD-6D79-9F42-872D-BE8A6728CCF4}"/>
                  </a:ext>
                </a:extLst>
              </p:cNvPr>
              <p:cNvSpPr/>
              <p:nvPr/>
            </p:nvSpPr>
            <p:spPr>
              <a:xfrm>
                <a:off x="181467" y="1097298"/>
                <a:ext cx="2090829" cy="38831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7BFE1DD-6D79-9F42-872D-BE8A6728C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7" y="1097298"/>
                <a:ext cx="2090829" cy="38831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71D26D-6CC1-794C-A5D6-0AFEE08A06EE}"/>
                  </a:ext>
                </a:extLst>
              </p:cNvPr>
              <p:cNvSpPr/>
              <p:nvPr/>
            </p:nvSpPr>
            <p:spPr>
              <a:xfrm>
                <a:off x="162319" y="1616355"/>
                <a:ext cx="1519455" cy="38831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71D26D-6CC1-794C-A5D6-0AFEE08A0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9" y="1616355"/>
                <a:ext cx="1519455" cy="38831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049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C4F576-6228-D248-B03E-2F670F1A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0138"/>
            <a:ext cx="12191995" cy="974955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r-FR" dirty="0" err="1"/>
              <a:t>Reseaux</a:t>
            </a:r>
            <a:r>
              <a:rPr lang="fr-FR" dirty="0"/>
              <a:t> à une couche cachée avec m exemples 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D7A5790-7E9B-0843-84EA-59771D3B1452}"/>
              </a:ext>
            </a:extLst>
          </p:cNvPr>
          <p:cNvCxnSpPr>
            <a:cxnSpLocks/>
          </p:cNvCxnSpPr>
          <p:nvPr/>
        </p:nvCxnSpPr>
        <p:spPr>
          <a:xfrm>
            <a:off x="4699668" y="4515583"/>
            <a:ext cx="0" cy="98298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AA6EA16-5B32-8940-834C-FD1994DDEAB8}"/>
              </a:ext>
            </a:extLst>
          </p:cNvPr>
          <p:cNvCxnSpPr>
            <a:cxnSpLocks/>
          </p:cNvCxnSpPr>
          <p:nvPr/>
        </p:nvCxnSpPr>
        <p:spPr>
          <a:xfrm>
            <a:off x="3569253" y="2194461"/>
            <a:ext cx="0" cy="9829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12E7AFF-26FC-E840-8817-0D33C731FF25}"/>
                  </a:ext>
                </a:extLst>
              </p:cNvPr>
              <p:cNvSpPr txBox="1"/>
              <p:nvPr/>
            </p:nvSpPr>
            <p:spPr>
              <a:xfrm>
                <a:off x="134178" y="1383335"/>
                <a:ext cx="2346132" cy="39260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12E7AFF-26FC-E840-8817-0D33C731F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78" y="1383335"/>
                <a:ext cx="2346132" cy="392608"/>
              </a:xfrm>
              <a:prstGeom prst="rect">
                <a:avLst/>
              </a:prstGeom>
              <a:blipFill>
                <a:blip r:embed="rId2"/>
                <a:stretch>
                  <a:fillRect l="-3763" b="-606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E7FAF8-DEE0-7045-9E91-9A9873EFC0DC}"/>
                  </a:ext>
                </a:extLst>
              </p:cNvPr>
              <p:cNvSpPr txBox="1"/>
              <p:nvPr/>
            </p:nvSpPr>
            <p:spPr>
              <a:xfrm>
                <a:off x="134467" y="2222942"/>
                <a:ext cx="1613454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CE7FAF8-DEE0-7045-9E91-9A9873EF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7" y="2222942"/>
                <a:ext cx="1613454" cy="288797"/>
              </a:xfrm>
              <a:prstGeom prst="rect">
                <a:avLst/>
              </a:prstGeom>
              <a:blipFill>
                <a:blip r:embed="rId3"/>
                <a:stretch>
                  <a:fillRect l="-3125" t="-8333" r="-2344" b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B77D25-7E75-5E41-88AB-39E269F40A5D}"/>
                  </a:ext>
                </a:extLst>
              </p:cNvPr>
              <p:cNvSpPr txBox="1"/>
              <p:nvPr/>
            </p:nvSpPr>
            <p:spPr>
              <a:xfrm>
                <a:off x="21991" y="2936742"/>
                <a:ext cx="2127697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5B77D25-7E75-5E41-88AB-39E269F4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1" y="2936742"/>
                <a:ext cx="2127697" cy="295978"/>
              </a:xfrm>
              <a:prstGeom prst="rect">
                <a:avLst/>
              </a:prstGeom>
              <a:blipFill>
                <a:blip r:embed="rId4"/>
                <a:stretch>
                  <a:fillRect l="-1190" t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E2D2BDB-F3B8-BE44-A72C-ACBF29C27A1F}"/>
                  </a:ext>
                </a:extLst>
              </p:cNvPr>
              <p:cNvSpPr txBox="1"/>
              <p:nvPr/>
            </p:nvSpPr>
            <p:spPr>
              <a:xfrm>
                <a:off x="91814" y="3574357"/>
                <a:ext cx="1342740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1E2D2BDB-F3B8-BE44-A72C-ACBF29C27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4" y="3574357"/>
                <a:ext cx="1342740" cy="288797"/>
              </a:xfrm>
              <a:prstGeom prst="rect">
                <a:avLst/>
              </a:prstGeom>
              <a:blipFill>
                <a:blip r:embed="rId5"/>
                <a:stretch>
                  <a:fillRect l="-3738" t="-4167" r="-2804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48AF5C2-AC89-3548-AD23-6D949A08AAD0}"/>
                  </a:ext>
                </a:extLst>
              </p:cNvPr>
              <p:cNvSpPr txBox="1"/>
              <p:nvPr/>
            </p:nvSpPr>
            <p:spPr>
              <a:xfrm>
                <a:off x="57682" y="4130855"/>
                <a:ext cx="2185405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F48AF5C2-AC89-3548-AD23-6D949A08A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2" y="4130855"/>
                <a:ext cx="2185405" cy="300660"/>
              </a:xfrm>
              <a:prstGeom prst="rect">
                <a:avLst/>
              </a:prstGeom>
              <a:blipFill>
                <a:blip r:embed="rId6"/>
                <a:stretch>
                  <a:fillRect l="-1156" t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9DC1D-F0B3-4B43-82F2-022F883CE071}"/>
                  </a:ext>
                </a:extLst>
              </p:cNvPr>
              <p:cNvSpPr/>
              <p:nvPr/>
            </p:nvSpPr>
            <p:spPr>
              <a:xfrm>
                <a:off x="-1" y="4753104"/>
                <a:ext cx="3359894" cy="40498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FF0000"/>
                    </a:solidFill>
                  </a:rPr>
                  <a:t>)X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l-G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9DC1D-F0B3-4B43-82F2-022F883CE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753104"/>
                <a:ext cx="3359894" cy="404983"/>
              </a:xfrm>
              <a:prstGeom prst="rect">
                <a:avLst/>
              </a:prstGeom>
              <a:blipFill>
                <a:blip r:embed="rId7"/>
                <a:stretch>
                  <a:fillRect b="-1764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7BFE1DD-6D79-9F42-872D-BE8A6728CCF4}"/>
                  </a:ext>
                </a:extLst>
              </p:cNvPr>
              <p:cNvSpPr/>
              <p:nvPr/>
            </p:nvSpPr>
            <p:spPr>
              <a:xfrm>
                <a:off x="181467" y="5587632"/>
                <a:ext cx="2090829" cy="38831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7BFE1DD-6D79-9F42-872D-BE8A6728C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7" y="5587632"/>
                <a:ext cx="2090829" cy="3883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71D26D-6CC1-794C-A5D6-0AFEE08A06EE}"/>
                  </a:ext>
                </a:extLst>
              </p:cNvPr>
              <p:cNvSpPr/>
              <p:nvPr/>
            </p:nvSpPr>
            <p:spPr>
              <a:xfrm>
                <a:off x="181467" y="6348375"/>
                <a:ext cx="1519455" cy="38831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71D26D-6CC1-794C-A5D6-0AFEE08A0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7" y="6348375"/>
                <a:ext cx="1519455" cy="3883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476C1EB-DAF2-DD4D-8616-F91597DF73AD}"/>
              </a:ext>
            </a:extLst>
          </p:cNvPr>
          <p:cNvCxnSpPr/>
          <p:nvPr/>
        </p:nvCxnSpPr>
        <p:spPr>
          <a:xfrm>
            <a:off x="3806190" y="1148529"/>
            <a:ext cx="0" cy="542925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09E4EA-F0AE-E14F-A5EA-7FDE5EEC4D04}"/>
                  </a:ext>
                </a:extLst>
              </p:cNvPr>
              <p:cNvSpPr/>
              <p:nvPr/>
            </p:nvSpPr>
            <p:spPr>
              <a:xfrm>
                <a:off x="3743237" y="981356"/>
                <a:ext cx="3981346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[2](1)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[2](2)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[2](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09E4EA-F0AE-E14F-A5EA-7FDE5EEC4D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237" y="981356"/>
                <a:ext cx="3981346" cy="824906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3664210-BC6B-CE42-BD67-618697D74423}"/>
                  </a:ext>
                </a:extLst>
              </p:cNvPr>
              <p:cNvSpPr txBox="1"/>
              <p:nvPr/>
            </p:nvSpPr>
            <p:spPr>
              <a:xfrm>
                <a:off x="4499406" y="2228471"/>
                <a:ext cx="141205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fr-FR" dirty="0"/>
                  <a:t>- Y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3664210-BC6B-CE42-BD67-618697D74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06" y="2228471"/>
                <a:ext cx="1412053" cy="288797"/>
              </a:xfrm>
              <a:prstGeom prst="rect">
                <a:avLst/>
              </a:prstGeom>
              <a:blipFill>
                <a:blip r:embed="rId11"/>
                <a:stretch>
                  <a:fillRect l="-5357" t="-16667" r="-8929" b="-458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7D4BF5-4BF6-0B46-ABA2-3468DC8D28AC}"/>
                  </a:ext>
                </a:extLst>
              </p:cNvPr>
              <p:cNvSpPr/>
              <p:nvPr/>
            </p:nvSpPr>
            <p:spPr>
              <a:xfrm>
                <a:off x="7726978" y="942369"/>
                <a:ext cx="3981346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[1](1)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[1](2)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[1](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7D4BF5-4BF6-0B46-ABA2-3468DC8D2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978" y="942369"/>
                <a:ext cx="3981346" cy="824906"/>
              </a:xfrm>
              <a:prstGeom prst="rect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393632B1-5409-4841-A649-1B45B0DBCCE6}"/>
                  </a:ext>
                </a:extLst>
              </p:cNvPr>
              <p:cNvSpPr txBox="1"/>
              <p:nvPr/>
            </p:nvSpPr>
            <p:spPr>
              <a:xfrm>
                <a:off x="4426330" y="2964462"/>
                <a:ext cx="3002169" cy="336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393632B1-5409-4841-A649-1B45B0DBC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330" y="2964462"/>
                <a:ext cx="3002169" cy="336439"/>
              </a:xfrm>
              <a:prstGeom prst="rect">
                <a:avLst/>
              </a:prstGeom>
              <a:blipFill>
                <a:blip r:embed="rId13"/>
                <a:stretch>
                  <a:fillRect l="-1266" t="-160714" b="-239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8B9B23-3858-0340-9E15-FA428A3D43E0}"/>
                  </a:ext>
                </a:extLst>
              </p:cNvPr>
              <p:cNvSpPr/>
              <p:nvPr/>
            </p:nvSpPr>
            <p:spPr>
              <a:xfrm>
                <a:off x="4324789" y="3583817"/>
                <a:ext cx="2920992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8B9B23-3858-0340-9E15-FA428A3D4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89" y="3583817"/>
                <a:ext cx="2920992" cy="845937"/>
              </a:xfrm>
              <a:prstGeom prst="rect">
                <a:avLst/>
              </a:prstGeom>
              <a:blipFill>
                <a:blip r:embed="rId14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7A3A64-CCD9-244D-A7EA-5011A2393FE2}"/>
                  </a:ext>
                </a:extLst>
              </p:cNvPr>
              <p:cNvSpPr/>
              <p:nvPr/>
            </p:nvSpPr>
            <p:spPr>
              <a:xfrm>
                <a:off x="4205259" y="4670574"/>
                <a:ext cx="4439933" cy="428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fr-FR" dirty="0" smtClean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7A3A64-CCD9-244D-A7EA-5011A2393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259" y="4670574"/>
                <a:ext cx="4439933" cy="428772"/>
              </a:xfrm>
              <a:prstGeom prst="rect">
                <a:avLst/>
              </a:prstGeom>
              <a:blipFill>
                <a:blip r:embed="rId15"/>
                <a:stretch>
                  <a:fillRect t="-120000" b="-18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296441-2C4F-0447-BAEA-A839455F998F}"/>
                  </a:ext>
                </a:extLst>
              </p:cNvPr>
              <p:cNvSpPr/>
              <p:nvPr/>
            </p:nvSpPr>
            <p:spPr>
              <a:xfrm>
                <a:off x="4252488" y="5567401"/>
                <a:ext cx="2983061" cy="428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296441-2C4F-0447-BAEA-A839455F9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488" y="5567401"/>
                <a:ext cx="2983061" cy="428772"/>
              </a:xfrm>
              <a:prstGeom prst="rect">
                <a:avLst/>
              </a:prstGeom>
              <a:blipFill>
                <a:blip r:embed="rId16"/>
                <a:stretch>
                  <a:fillRect t="-117143" b="-18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332F4B3-AC3A-BF43-BE91-46D9E7DBFBF3}"/>
                  </a:ext>
                </a:extLst>
              </p:cNvPr>
              <p:cNvSpPr/>
              <p:nvPr/>
            </p:nvSpPr>
            <p:spPr>
              <a:xfrm>
                <a:off x="4205259" y="6065011"/>
                <a:ext cx="2920992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332F4B3-AC3A-BF43-BE91-46D9E7DBF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259" y="6065011"/>
                <a:ext cx="2920992" cy="845937"/>
              </a:xfrm>
              <a:prstGeom prst="rect">
                <a:avLst/>
              </a:prstGeom>
              <a:blipFill>
                <a:blip r:embed="rId17"/>
                <a:stretch>
                  <a:fillRect t="-101493" b="-1552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71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F1877A-4FF0-FE47-92AB-0572072C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800350" cy="868445"/>
          </a:xfrm>
          <a:solidFill>
            <a:schemeClr val="accent2"/>
          </a:solidFill>
        </p:spPr>
        <p:txBody>
          <a:bodyPr/>
          <a:lstStyle/>
          <a:p>
            <a:r>
              <a:rPr lang="fr-FR" b="1" dirty="0"/>
              <a:t>Illustration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203B2EC-436A-494A-835F-F4D0514521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728" y="955449"/>
          <a:ext cx="1996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62">
                  <a:extLst>
                    <a:ext uri="{9D8B030D-6E8A-4147-A177-3AD203B41FA5}">
                      <a16:colId xmlns:a16="http://schemas.microsoft.com/office/drawing/2014/main" val="1598434226"/>
                    </a:ext>
                  </a:extLst>
                </a:gridCol>
                <a:gridCol w="396286">
                  <a:extLst>
                    <a:ext uri="{9D8B030D-6E8A-4147-A177-3AD203B41FA5}">
                      <a16:colId xmlns:a16="http://schemas.microsoft.com/office/drawing/2014/main" val="379279158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724970906"/>
                    </a:ext>
                  </a:extLst>
                </a:gridCol>
                <a:gridCol w="830847">
                  <a:extLst>
                    <a:ext uri="{9D8B030D-6E8A-4147-A177-3AD203B41FA5}">
                      <a16:colId xmlns:a16="http://schemas.microsoft.com/office/drawing/2014/main" val="2638754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7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8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987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/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C8CF5F9-8DD7-8E41-8F37-822C17734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71" y="1220815"/>
                <a:ext cx="2230675" cy="961866"/>
              </a:xfrm>
              <a:prstGeom prst="rect">
                <a:avLst/>
              </a:prstGeom>
              <a:blipFill>
                <a:blip r:embed="rId2"/>
                <a:stretch>
                  <a:fillRect l="-1695" t="-1316" r="-1695" b="-6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/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Supposons que tous les biais sont à 1 avec des coefficients de 30 Donc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mr>
                    </m:m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94E41E5-C719-3341-874D-5F0BB605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7" y="67067"/>
                <a:ext cx="9050373" cy="1052404"/>
              </a:xfrm>
              <a:prstGeom prst="rect">
                <a:avLst/>
              </a:prstGeom>
              <a:blipFill>
                <a:blip r:embed="rId3"/>
                <a:stretch>
                  <a:fillRect l="-560" b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/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Les vecteurs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𝑒𝑡</m:t>
                    </m:r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forment la matrice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3ACCED-251C-144C-AC6C-D611619E2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49" y="1335462"/>
                <a:ext cx="6890790" cy="732573"/>
              </a:xfrm>
              <a:prstGeom prst="rect">
                <a:avLst/>
              </a:prstGeom>
              <a:blipFill>
                <a:blip r:embed="rId4"/>
                <a:stretch>
                  <a:fillRect l="-1838" b="-8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2DE92A6-F1ED-7B41-8692-6AF3739F8593}"/>
              </a:ext>
            </a:extLst>
          </p:cNvPr>
          <p:cNvSpPr/>
          <p:nvPr/>
        </p:nvSpPr>
        <p:spPr>
          <a:xfrm>
            <a:off x="87728" y="1352948"/>
            <a:ext cx="120386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/>
              <p:nvPr/>
            </p:nvSpPr>
            <p:spPr>
              <a:xfrm>
                <a:off x="87728" y="2827134"/>
                <a:ext cx="604447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[1](1)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[1](1)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[1](1)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E07795C-994D-E642-8070-843066B4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8" y="2827134"/>
                <a:ext cx="6044475" cy="1020472"/>
              </a:xfrm>
              <a:prstGeom prst="rect">
                <a:avLst/>
              </a:prstGeom>
              <a:blipFill>
                <a:blip r:embed="rId5"/>
                <a:stretch>
                  <a:fillRect l="-419" b="-6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/>
              <p:nvPr/>
            </p:nvSpPr>
            <p:spPr>
              <a:xfrm>
                <a:off x="6821156" y="2597234"/>
                <a:ext cx="4860498" cy="1610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[2](1)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38.1423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[2](1)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[2](1)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ED1EA12C-7324-8D47-AF0B-EE756B140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56" y="2597234"/>
                <a:ext cx="4860498" cy="1610121"/>
              </a:xfrm>
              <a:prstGeom prst="rect">
                <a:avLst/>
              </a:prstGeom>
              <a:blipFill>
                <a:blip r:embed="rId6"/>
                <a:stretch>
                  <a:fillRect l="-1563" r="-1823" b="-4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EA7FB1-9E95-064D-897F-7D9F969EFFC6}"/>
                  </a:ext>
                </a:extLst>
              </p:cNvPr>
              <p:cNvSpPr/>
              <p:nvPr/>
            </p:nvSpPr>
            <p:spPr>
              <a:xfrm>
                <a:off x="0" y="3917549"/>
                <a:ext cx="6301740" cy="1112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[1](2)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[1](2)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EA7FB1-9E95-064D-897F-7D9F969EF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17549"/>
                <a:ext cx="6301740" cy="1112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7DC59C82-2F9F-A248-937A-203102103914}"/>
              </a:ext>
            </a:extLst>
          </p:cNvPr>
          <p:cNvSpPr/>
          <p:nvPr/>
        </p:nvSpPr>
        <p:spPr>
          <a:xfrm>
            <a:off x="87728" y="1733524"/>
            <a:ext cx="1203862" cy="366286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CF2C80-496E-8744-9041-7D426C1B28DF}"/>
                  </a:ext>
                </a:extLst>
              </p:cNvPr>
              <p:cNvSpPr/>
              <p:nvPr/>
            </p:nvSpPr>
            <p:spPr>
              <a:xfrm>
                <a:off x="7202824" y="4179127"/>
                <a:ext cx="6096000" cy="17024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[2](2)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  4 −6  3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1.0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+ 30*1 = 41.0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[2](2)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[2](2)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7CF2C80-496E-8744-9041-7D426C1B2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824" y="4179127"/>
                <a:ext cx="6096000" cy="1702454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DD2FF51-A410-7948-9080-AFB316F9FE27}"/>
                  </a:ext>
                </a:extLst>
              </p:cNvPr>
              <p:cNvSpPr txBox="1"/>
              <p:nvPr/>
            </p:nvSpPr>
            <p:spPr>
              <a:xfrm>
                <a:off x="-529236" y="5505052"/>
                <a:ext cx="7406641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eqArr>
                          </m:e>
                        </m:mr>
                      </m:m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38</m:t>
                                    </m:r>
                                  </m:e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29</m:t>
                                          </m:r>
                                        </m:e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49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35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67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42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28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17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fr-FR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58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−12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fr-FR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26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9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DD2FF51-A410-7948-9080-AFB316F9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9236" y="5505052"/>
                <a:ext cx="7406641" cy="1020472"/>
              </a:xfrm>
              <a:prstGeom prst="rect">
                <a:avLst/>
              </a:prstGeom>
              <a:blipFill>
                <a:blip r:embed="rId9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CAC1E6-224D-AA4B-BC0F-36678B6E1AC3}"/>
                  </a:ext>
                </a:extLst>
              </p:cNvPr>
              <p:cNvSpPr txBox="1"/>
              <p:nvPr/>
            </p:nvSpPr>
            <p:spPr>
              <a:xfrm>
                <a:off x="6260443" y="5514858"/>
                <a:ext cx="2673361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1.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0.99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3CAC1E6-224D-AA4B-BC0F-36678B6E1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43" y="5514858"/>
                <a:ext cx="2673361" cy="1020472"/>
              </a:xfrm>
              <a:prstGeom prst="rect">
                <a:avLst/>
              </a:prstGeom>
              <a:blipFill>
                <a:blip r:embed="rId10"/>
                <a:stretch>
                  <a:fillRect l="-2844"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218A5190-9B11-DB4D-B7D7-37C396F2C84F}"/>
              </a:ext>
            </a:extLst>
          </p:cNvPr>
          <p:cNvSpPr txBox="1"/>
          <p:nvPr/>
        </p:nvSpPr>
        <p:spPr>
          <a:xfrm>
            <a:off x="3035449" y="4833257"/>
            <a:ext cx="156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broadcasting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9FC26BA-34FC-6E4C-A063-1A58CAC01E1C}"/>
              </a:ext>
            </a:extLst>
          </p:cNvPr>
          <p:cNvCxnSpPr/>
          <p:nvPr/>
        </p:nvCxnSpPr>
        <p:spPr>
          <a:xfrm>
            <a:off x="3526971" y="5202589"/>
            <a:ext cx="0" cy="30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 animBg="1"/>
      <p:bldP spid="26" grpId="0"/>
      <p:bldP spid="27" grpId="0"/>
      <p:bldP spid="2" grpId="0"/>
      <p:bldP spid="55" grpId="0" animBg="1"/>
      <p:bldP spid="3" grpId="0"/>
      <p:bldP spid="20" grpId="0"/>
      <p:bldP spid="2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64978E4-A79D-DB43-8E8C-7A79A8085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006950"/>
              </p:ext>
            </p:extLst>
          </p:nvPr>
        </p:nvGraphicFramePr>
        <p:xfrm>
          <a:off x="9414" y="44018"/>
          <a:ext cx="1996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62">
                  <a:extLst>
                    <a:ext uri="{9D8B030D-6E8A-4147-A177-3AD203B41FA5}">
                      <a16:colId xmlns:a16="http://schemas.microsoft.com/office/drawing/2014/main" val="1598434226"/>
                    </a:ext>
                  </a:extLst>
                </a:gridCol>
                <a:gridCol w="396286">
                  <a:extLst>
                    <a:ext uri="{9D8B030D-6E8A-4147-A177-3AD203B41FA5}">
                      <a16:colId xmlns:a16="http://schemas.microsoft.com/office/drawing/2014/main" val="379279158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724970906"/>
                    </a:ext>
                  </a:extLst>
                </a:gridCol>
                <a:gridCol w="830847">
                  <a:extLst>
                    <a:ext uri="{9D8B030D-6E8A-4147-A177-3AD203B41FA5}">
                      <a16:colId xmlns:a16="http://schemas.microsoft.com/office/drawing/2014/main" val="2638754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77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8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69876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7B3C19-7602-C342-B189-DB0199005C15}"/>
                  </a:ext>
                </a:extLst>
              </p:cNvPr>
              <p:cNvSpPr/>
              <p:nvPr/>
            </p:nvSpPr>
            <p:spPr>
              <a:xfrm>
                <a:off x="24051" y="1999750"/>
                <a:ext cx="285802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1.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0.04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0.99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7B3C19-7602-C342-B189-DB0199005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1" y="1999750"/>
                <a:ext cx="2858026" cy="11128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DA32CA-C847-3E42-8833-F55A8760BBDE}"/>
                  </a:ext>
                </a:extLst>
              </p:cNvPr>
              <p:cNvSpPr/>
              <p:nvPr/>
            </p:nvSpPr>
            <p:spPr>
              <a:xfrm>
                <a:off x="0" y="4858250"/>
                <a:ext cx="2385205" cy="381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10  4 −6  3 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DA32CA-C847-3E42-8833-F55A8760B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58250"/>
                <a:ext cx="2385205" cy="381130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EFF58D4-6558-164C-98BC-E649685EC169}"/>
                  </a:ext>
                </a:extLst>
              </p:cNvPr>
              <p:cNvSpPr txBox="1"/>
              <p:nvPr/>
            </p:nvSpPr>
            <p:spPr>
              <a:xfrm>
                <a:off x="0" y="5505752"/>
                <a:ext cx="2830583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38.12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41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40.97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EFF58D4-6558-164C-98BC-E649685E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05752"/>
                <a:ext cx="2830583" cy="572977"/>
              </a:xfrm>
              <a:prstGeom prst="rect">
                <a:avLst/>
              </a:prstGeom>
              <a:blipFill>
                <a:blip r:embed="rId4"/>
                <a:stretch>
                  <a:fillRect t="-4348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3AB0318-76D0-7C41-8CA6-D98835891AB7}"/>
                  </a:ext>
                </a:extLst>
              </p:cNvPr>
              <p:cNvSpPr txBox="1"/>
              <p:nvPr/>
            </p:nvSpPr>
            <p:spPr>
              <a:xfrm>
                <a:off x="223306" y="6364081"/>
                <a:ext cx="262892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S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1 1 1 1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3AB0318-76D0-7C41-8CA6-D98835891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6" y="6364081"/>
                <a:ext cx="2628925" cy="312650"/>
              </a:xfrm>
              <a:prstGeom prst="rect">
                <a:avLst/>
              </a:prstGeom>
              <a:blipFill>
                <a:blip r:embed="rId5"/>
                <a:stretch>
                  <a:fillRect l="-1442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8290532-1A06-7146-A013-F76B8DDC7C4A}"/>
              </a:ext>
            </a:extLst>
          </p:cNvPr>
          <p:cNvSpPr/>
          <p:nvPr/>
        </p:nvSpPr>
        <p:spPr>
          <a:xfrm>
            <a:off x="52254" y="461572"/>
            <a:ext cx="1123404" cy="3176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1CAA7-2FC1-3445-83C3-53C6E338F3AA}"/>
              </a:ext>
            </a:extLst>
          </p:cNvPr>
          <p:cNvSpPr/>
          <p:nvPr/>
        </p:nvSpPr>
        <p:spPr>
          <a:xfrm>
            <a:off x="9415" y="1217505"/>
            <a:ext cx="1166244" cy="317699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7A127A9-B15C-3142-B22C-26DEF14CEDF6}"/>
              </a:ext>
            </a:extLst>
          </p:cNvPr>
          <p:cNvCxnSpPr>
            <a:cxnSpLocks/>
          </p:cNvCxnSpPr>
          <p:nvPr/>
        </p:nvCxnSpPr>
        <p:spPr>
          <a:xfrm>
            <a:off x="4023360" y="209006"/>
            <a:ext cx="0" cy="631140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09FE51D-8355-474F-AE14-AD6830A9D23A}"/>
                  </a:ext>
                </a:extLst>
              </p:cNvPr>
              <p:cNvSpPr txBox="1"/>
              <p:nvPr/>
            </p:nvSpPr>
            <p:spPr>
              <a:xfrm>
                <a:off x="4043235" y="324537"/>
                <a:ext cx="2842445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1 0 1 0</m:t>
                        </m: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09FE51D-8355-474F-AE14-AD6830A9D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35" y="324537"/>
                <a:ext cx="2842445" cy="288797"/>
              </a:xfrm>
              <a:prstGeom prst="rect">
                <a:avLst/>
              </a:prstGeom>
              <a:blipFill>
                <a:blip r:embed="rId6"/>
                <a:stretch>
                  <a:fillRect l="-889" t="-8696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F50120E-C640-6D42-A9B5-7BA1C5831C5A}"/>
                  </a:ext>
                </a:extLst>
              </p:cNvPr>
              <p:cNvSpPr txBox="1"/>
              <p:nvPr/>
            </p:nvSpPr>
            <p:spPr>
              <a:xfrm>
                <a:off x="4043235" y="747781"/>
                <a:ext cx="6261842" cy="977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fr-S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fr-FR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1 0 1 0</m:t>
                        </m:r>
                      </m:e>
                    </m:d>
                  </m:oMath>
                </a14:m>
                <a:r>
                  <a:rPr lang="fr-FR" dirty="0"/>
                  <a:t>*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0.04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0.99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eqAr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2F50120E-C640-6D42-A9B5-7BA1C5831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35" y="747781"/>
                <a:ext cx="6261842" cy="977255"/>
              </a:xfrm>
              <a:prstGeom prst="rect">
                <a:avLst/>
              </a:prstGeom>
              <a:blipFill>
                <a:blip r:embed="rId7"/>
                <a:stretch>
                  <a:fillRect l="-1215" t="-12821" b="-320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E1F343-2BEC-8042-A682-DB35350B62B4}"/>
                  </a:ext>
                </a:extLst>
              </p:cNvPr>
              <p:cNvSpPr/>
              <p:nvPr/>
            </p:nvSpPr>
            <p:spPr>
              <a:xfrm>
                <a:off x="42575" y="3362659"/>
                <a:ext cx="2745432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0.04</m:t>
                                        </m:r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0.99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E1F343-2BEC-8042-A682-DB35350B6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5" y="3362659"/>
                <a:ext cx="2745432" cy="1112805"/>
              </a:xfrm>
              <a:prstGeom prst="rect">
                <a:avLst/>
              </a:prstGeom>
              <a:blipFill>
                <a:blip r:embed="rId8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9045C2-0FA7-5447-AC96-8FC897384CC4}"/>
                  </a:ext>
                </a:extLst>
              </p:cNvPr>
              <p:cNvSpPr txBox="1"/>
              <p:nvPr/>
            </p:nvSpPr>
            <p:spPr>
              <a:xfrm>
                <a:off x="4092715" y="1746581"/>
                <a:ext cx="3147913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0.5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0.26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9045C2-0FA7-5447-AC96-8FC897384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715" y="1746581"/>
                <a:ext cx="3147913" cy="288797"/>
              </a:xfrm>
              <a:prstGeom prst="rect">
                <a:avLst/>
              </a:prstGeom>
              <a:blipFill>
                <a:blip r:embed="rId9"/>
                <a:stretch>
                  <a:fillRect l="-1205" t="-8696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657FE6E-2954-9445-A0F1-D2DC2DE6F182}"/>
                  </a:ext>
                </a:extLst>
              </p:cNvPr>
              <p:cNvSpPr txBox="1"/>
              <p:nvPr/>
            </p:nvSpPr>
            <p:spPr>
              <a:xfrm>
                <a:off x="10305077" y="2411753"/>
                <a:ext cx="1150187" cy="288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657FE6E-2954-9445-A0F1-D2DC2DE6F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077" y="2411753"/>
                <a:ext cx="1150187" cy="288797"/>
              </a:xfrm>
              <a:prstGeom prst="rect">
                <a:avLst/>
              </a:prstGeom>
              <a:blipFill>
                <a:blip r:embed="rId10"/>
                <a:stretch>
                  <a:fillRect l="-3261" t="-8333" r="-4348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1DFBD3-93F9-0F4B-84F9-FF33BFDF7F5F}"/>
                  </a:ext>
                </a:extLst>
              </p:cNvPr>
              <p:cNvSpPr/>
              <p:nvPr/>
            </p:nvSpPr>
            <p:spPr>
              <a:xfrm>
                <a:off x="4481592" y="2870133"/>
                <a:ext cx="4294061" cy="428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i="1" dirty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fr-FR" dirty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1DFBD3-93F9-0F4B-84F9-FF33BFDF7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92" y="2870133"/>
                <a:ext cx="4294061" cy="428772"/>
              </a:xfrm>
              <a:prstGeom prst="rect">
                <a:avLst/>
              </a:prstGeom>
              <a:blipFill>
                <a:blip r:embed="rId11"/>
                <a:stretch>
                  <a:fillRect t="-120000" b="-18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05C804-497B-194E-BF76-7865E818583E}"/>
                  </a:ext>
                </a:extLst>
              </p:cNvPr>
              <p:cNvSpPr/>
              <p:nvPr/>
            </p:nvSpPr>
            <p:spPr>
              <a:xfrm>
                <a:off x="4043235" y="3495322"/>
                <a:ext cx="7842596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−6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−6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fr-FR" dirty="0"/>
                  <a:t>X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.96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.01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0.96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.01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0.96</m:t>
                                      </m:r>
                                    </m: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0.95</m:t>
                                      </m:r>
                                    </m:e>
                                  </m:eqAr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.01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.0099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.40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.96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−1.44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0.71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05C804-497B-194E-BF76-7865E8185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235" y="3495322"/>
                <a:ext cx="7842596" cy="1112805"/>
              </a:xfrm>
              <a:prstGeom prst="rect">
                <a:avLst/>
              </a:prstGeom>
              <a:blipFill>
                <a:blip r:embed="rId12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7AC6C5-915A-A44B-A791-10EE9F6476DB}"/>
                  </a:ext>
                </a:extLst>
              </p:cNvPr>
              <p:cNvSpPr/>
              <p:nvPr/>
            </p:nvSpPr>
            <p:spPr>
              <a:xfrm>
                <a:off x="4023360" y="4725932"/>
                <a:ext cx="732110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fr-S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fr-FR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fr-FR" dirty="0"/>
                  <a:t>=(1/4)*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.40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.96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−1.44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0.71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>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fr-FR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  <m:e/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fr-FR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/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fr-FR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e>
                                              <m:e/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fr-FR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fr-FR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/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7AC6C5-915A-A44B-A791-10EE9F647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0" y="4725932"/>
                <a:ext cx="7321107" cy="1112805"/>
              </a:xfrm>
              <a:prstGeom prst="rect">
                <a:avLst/>
              </a:prstGeom>
              <a:blipFill>
                <a:blip r:embed="rId13"/>
                <a:stretch>
                  <a:fillRect t="-6818" b="-215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3C263FF-2EFA-CE43-8015-6047E9AAB71B}"/>
                  </a:ext>
                </a:extLst>
              </p:cNvPr>
              <p:cNvSpPr txBox="1"/>
              <p:nvPr/>
            </p:nvSpPr>
            <p:spPr>
              <a:xfrm>
                <a:off x="3866633" y="5799678"/>
                <a:ext cx="4127835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3.6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/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36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0.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17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1.2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−1.8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.89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1.44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−2.16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</a:rPr>
                                              <m:t>1.069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3C263FF-2EFA-CE43-8015-6047E9AAB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633" y="5799678"/>
                <a:ext cx="4127835" cy="1020472"/>
              </a:xfrm>
              <a:prstGeom prst="rect">
                <a:avLst/>
              </a:prstGeom>
              <a:blipFill>
                <a:blip r:embed="rId1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797D96-612B-584B-856A-FF1BD739640F}"/>
                  </a:ext>
                </a:extLst>
              </p:cNvPr>
              <p:cNvSpPr/>
              <p:nvPr/>
            </p:nvSpPr>
            <p:spPr>
              <a:xfrm>
                <a:off x="6989612" y="2056923"/>
                <a:ext cx="2920992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797D96-612B-584B-856A-FF1BD7396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612" y="2056923"/>
                <a:ext cx="2920992" cy="845937"/>
              </a:xfrm>
              <a:prstGeom prst="rect">
                <a:avLst/>
              </a:prstGeom>
              <a:blipFill>
                <a:blip r:embed="rId15"/>
                <a:stretch>
                  <a:fillRect t="-98529" b="-15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B18325-1B58-914C-8F87-DA099DFFC56C}"/>
                  </a:ext>
                </a:extLst>
              </p:cNvPr>
              <p:cNvSpPr/>
              <p:nvPr/>
            </p:nvSpPr>
            <p:spPr>
              <a:xfrm>
                <a:off x="7900922" y="6000231"/>
                <a:ext cx="2920992" cy="84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B18325-1B58-914C-8F87-DA099DFFC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922" y="6000231"/>
                <a:ext cx="2920992" cy="845937"/>
              </a:xfrm>
              <a:prstGeom prst="rect">
                <a:avLst/>
              </a:prstGeom>
              <a:blipFill>
                <a:blip r:embed="rId16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1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/>
      <p:bldP spid="23" grpId="0"/>
      <p:bldP spid="25" grpId="0"/>
      <p:bldP spid="27" grpId="0"/>
      <p:bldP spid="28" grpId="0"/>
      <p:bldP spid="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01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/>
              <p:nvPr/>
            </p:nvSpPr>
            <p:spPr>
              <a:xfrm>
                <a:off x="6240780" y="333665"/>
                <a:ext cx="4331970" cy="6829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Forward Propagation pour une couche l dans un réseau à L couches:</a:t>
                </a:r>
              </a:p>
              <a:p>
                <a:endParaRPr lang="fr-FR" dirty="0"/>
              </a:p>
              <a:p>
                <a:r>
                  <a:rPr lang="fr-FR" dirty="0"/>
                  <a:t>Nous considérons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dirty="0"/>
                  <a:t>   la fonction d’activation de la couche l:</a:t>
                </a:r>
              </a:p>
              <a:p>
                <a:endParaRPr lang="fr-FR" dirty="0"/>
              </a:p>
              <a:p>
                <a:r>
                  <a:rPr lang="fr-FR" sz="2400" b="1" dirty="0"/>
                  <a:t>          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       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</a:t>
                </a:r>
              </a:p>
              <a:p>
                <a:endParaRPr lang="fr-FR" sz="2400" b="1" dirty="0"/>
              </a:p>
              <a:p>
                <a:r>
                  <a:rPr lang="fr-FR" sz="2400" b="1" dirty="0"/>
                  <a:t>         Cache: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2400" b="1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</m:oMath>
                </a14:m>
                <a:r>
                  <a:rPr lang="fr-FR" sz="2400" b="1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2400" b="1" dirty="0"/>
                  <a:t> )</a:t>
                </a:r>
              </a:p>
              <a:p>
                <a:endParaRPr lang="fr-FR" sz="2400" b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/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FR" sz="2400" b="1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/>
                      <m:sup>
                        <m:d>
                          <m:dPr>
                            <m:begChr m:val="["/>
                            <m:endChr m:val="]"/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l-G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/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/>
                      <m: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d>
                      <m:dPr>
                        <m:ctrlP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b/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e>
                    </m:d>
                  </m:oMath>
                </a14:m>
                <a:endParaRPr lang="fr-FR" sz="2400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780" y="333665"/>
                <a:ext cx="4331970" cy="6829690"/>
              </a:xfrm>
              <a:prstGeom prst="rect">
                <a:avLst/>
              </a:prstGeom>
              <a:blipFill>
                <a:blip r:embed="rId2"/>
                <a:stretch>
                  <a:fillRect l="-2624" t="-742" r="-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45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8BFE427-C86E-6748-B4A2-228A8A9B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303030"/>
                </a:solidFill>
              </a:rPr>
              <a:t>Comment un ordinateur prédit?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731FE9-E254-A840-86D3-40184B996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fr-FR" sz="2000" dirty="0"/>
              <a:t>Prendre 3 valeurs de c, prédire y en fonction de x et prendre la valeur la plus plus proche: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C3B5292B-565B-FC44-80D9-FBEED87C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1228"/>
              </p:ext>
            </p:extLst>
          </p:nvPr>
        </p:nvGraphicFramePr>
        <p:xfrm>
          <a:off x="492922" y="1203432"/>
          <a:ext cx="6853683" cy="27088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95216">
                  <a:extLst>
                    <a:ext uri="{9D8B030D-6E8A-4147-A177-3AD203B41FA5}">
                      <a16:colId xmlns:a16="http://schemas.microsoft.com/office/drawing/2014/main" val="1675299209"/>
                    </a:ext>
                  </a:extLst>
                </a:gridCol>
                <a:gridCol w="756686">
                  <a:extLst>
                    <a:ext uri="{9D8B030D-6E8A-4147-A177-3AD203B41FA5}">
                      <a16:colId xmlns:a16="http://schemas.microsoft.com/office/drawing/2014/main" val="2705922098"/>
                    </a:ext>
                  </a:extLst>
                </a:gridCol>
                <a:gridCol w="1182962">
                  <a:extLst>
                    <a:ext uri="{9D8B030D-6E8A-4147-A177-3AD203B41FA5}">
                      <a16:colId xmlns:a16="http://schemas.microsoft.com/office/drawing/2014/main" val="3507566167"/>
                    </a:ext>
                  </a:extLst>
                </a:gridCol>
                <a:gridCol w="1216570">
                  <a:extLst>
                    <a:ext uri="{9D8B030D-6E8A-4147-A177-3AD203B41FA5}">
                      <a16:colId xmlns:a16="http://schemas.microsoft.com/office/drawing/2014/main" val="831124847"/>
                    </a:ext>
                  </a:extLst>
                </a:gridCol>
                <a:gridCol w="1152893">
                  <a:extLst>
                    <a:ext uri="{9D8B030D-6E8A-4147-A177-3AD203B41FA5}">
                      <a16:colId xmlns:a16="http://schemas.microsoft.com/office/drawing/2014/main" val="1196774017"/>
                    </a:ext>
                  </a:extLst>
                </a:gridCol>
                <a:gridCol w="1149356">
                  <a:extLst>
                    <a:ext uri="{9D8B030D-6E8A-4147-A177-3AD203B41FA5}">
                      <a16:colId xmlns:a16="http://schemas.microsoft.com/office/drawing/2014/main" val="390676372"/>
                    </a:ext>
                  </a:extLst>
                </a:gridCol>
              </a:tblGrid>
              <a:tr h="1230335">
                <a:tc>
                  <a:txBody>
                    <a:bodyPr/>
                    <a:lstStyle/>
                    <a:p>
                      <a:r>
                        <a:rPr lang="fr-SN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Scenario 1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x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Valeur c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Y calculé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Vrai valeur de y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Erreur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069196"/>
                  </a:ext>
                </a:extLst>
              </a:tr>
              <a:tr h="492854">
                <a:tc>
                  <a:txBody>
                    <a:bodyPr/>
                    <a:lstStyle/>
                    <a:p>
                      <a:r>
                        <a:rPr lang="fr-S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Cas1: c = 0.5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100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0.5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50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62.137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12.137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410723"/>
                  </a:ext>
                </a:extLst>
              </a:tr>
              <a:tr h="492854"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Cas 2: c= 0.6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100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0.6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60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62.137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 dirty="0">
                          <a:solidFill>
                            <a:srgbClr val="FF0000"/>
                          </a:solidFill>
                          <a:effectLst/>
                          <a:latin typeface=".AppleSystemUIFont"/>
                        </a:rPr>
                        <a:t>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186631"/>
                  </a:ext>
                </a:extLst>
              </a:tr>
              <a:tr h="492854"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Cas 3: c = 0.7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100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0.7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70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62.137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SN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</a:rPr>
                        <a:t>-7.863</a:t>
                      </a:r>
                    </a:p>
                  </a:txBody>
                  <a:tcPr marL="176631" marR="132473" marT="88316" marB="883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12063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D212B11-3149-DE4B-B357-C7E88FF57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322721"/>
              </p:ext>
            </p:extLst>
          </p:nvPr>
        </p:nvGraphicFramePr>
        <p:xfrm>
          <a:off x="680972" y="4515818"/>
          <a:ext cx="6853683" cy="4928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95216">
                  <a:extLst>
                    <a:ext uri="{9D8B030D-6E8A-4147-A177-3AD203B41FA5}">
                      <a16:colId xmlns:a16="http://schemas.microsoft.com/office/drawing/2014/main" val="1684906187"/>
                    </a:ext>
                  </a:extLst>
                </a:gridCol>
                <a:gridCol w="756686">
                  <a:extLst>
                    <a:ext uri="{9D8B030D-6E8A-4147-A177-3AD203B41FA5}">
                      <a16:colId xmlns:a16="http://schemas.microsoft.com/office/drawing/2014/main" val="1837995673"/>
                    </a:ext>
                  </a:extLst>
                </a:gridCol>
                <a:gridCol w="1182962">
                  <a:extLst>
                    <a:ext uri="{9D8B030D-6E8A-4147-A177-3AD203B41FA5}">
                      <a16:colId xmlns:a16="http://schemas.microsoft.com/office/drawing/2014/main" val="1991533302"/>
                    </a:ext>
                  </a:extLst>
                </a:gridCol>
                <a:gridCol w="1216570">
                  <a:extLst>
                    <a:ext uri="{9D8B030D-6E8A-4147-A177-3AD203B41FA5}">
                      <a16:colId xmlns:a16="http://schemas.microsoft.com/office/drawing/2014/main" val="1582151796"/>
                    </a:ext>
                  </a:extLst>
                </a:gridCol>
                <a:gridCol w="1152893">
                  <a:extLst>
                    <a:ext uri="{9D8B030D-6E8A-4147-A177-3AD203B41FA5}">
                      <a16:colId xmlns:a16="http://schemas.microsoft.com/office/drawing/2014/main" val="3629875362"/>
                    </a:ext>
                  </a:extLst>
                </a:gridCol>
                <a:gridCol w="1149356">
                  <a:extLst>
                    <a:ext uri="{9D8B030D-6E8A-4147-A177-3AD203B41FA5}">
                      <a16:colId xmlns:a16="http://schemas.microsoft.com/office/drawing/2014/main" val="146113043"/>
                    </a:ext>
                  </a:extLst>
                </a:gridCol>
              </a:tblGrid>
              <a:tr h="49285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Cas 4: c = 0.61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0.61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62.137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SN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.AppleSystemUIFont"/>
                          <a:ea typeface="+mn-ea"/>
                          <a:cs typeface="+mn-cs"/>
                        </a:rPr>
                        <a:t>1.137</a:t>
                      </a:r>
                    </a:p>
                  </a:txBody>
                  <a:tcPr marL="47625" marR="47625" marT="9525" marB="95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204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76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01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/>
              <p:nvPr/>
            </p:nvSpPr>
            <p:spPr>
              <a:xfrm>
                <a:off x="5314384" y="333665"/>
                <a:ext cx="7018586" cy="67523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Bac</a:t>
                </a:r>
                <a:r>
                  <a:rPr lang="fr-FR" sz="2800" b="1" dirty="0" err="1"/>
                  <a:t>kward</a:t>
                </a:r>
                <a:r>
                  <a:rPr lang="fr-FR" sz="2800" b="1" dirty="0"/>
                  <a:t> Propagation pour une couche l dans un réseau à L couches: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sz="2400" b="1" dirty="0"/>
                  <a:t>          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       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𝒅𝒁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𝒅𝑾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𝒅𝒃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FR" sz="2400" b="1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/>
                      </m:sSup>
                    </m:oMath>
                  </m:oMathPara>
                </a14:m>
                <a:endParaRPr lang="fr-FR" sz="2400" b="1" dirty="0"/>
              </a:p>
              <a:p>
                <a:r>
                  <a:rPr lang="fr-FR" sz="2400" b="1" dirty="0"/>
                  <a:t>     </a:t>
                </a:r>
                <a:endParaRPr lang="fr-FR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∗(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fr-FR" sz="2400" b="1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fr-FR" sz="2400" b="1" dirty="0" smtClean="0">
                              <a:solidFill>
                                <a:srgbClr val="FF0000"/>
                              </a:solidFill>
                            </a:rPr>
                            <m:t>X</m:t>
                          </m:r>
                          <m:r>
                            <a:rPr lang="fr-FR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]′</m:t>
                          </m:r>
                        </m:sup>
                      </m:sSup>
                      <m:d>
                        <m:d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400" b="1" dirty="0"/>
              </a:p>
              <a:p>
                <a:endParaRPr lang="fr-F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sup>
                      </m:sSup>
                      <m:r>
                        <a:rPr lang="fr-FR" sz="2400" b="1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fr-FR" sz="2400" b="1" dirty="0"/>
              </a:p>
              <a:p>
                <a:endParaRPr lang="fr-F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fr-FR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fr-S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fr-FR" sz="2400" b="1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FR" sz="24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𝒅𝒛</m:t>
                              </m:r>
                            </m:e>
                            <m:sup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](</m:t>
                              </m:r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24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sz="2400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84" y="333665"/>
                <a:ext cx="7018586" cy="6752361"/>
              </a:xfrm>
              <a:prstGeom prst="rect">
                <a:avLst/>
              </a:prstGeom>
              <a:blipFill>
                <a:blip r:embed="rId2"/>
                <a:stretch>
                  <a:fillRect l="-1625" t="-750" r="-2708" b="-21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0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01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/>
              <p:nvPr/>
            </p:nvSpPr>
            <p:spPr>
              <a:xfrm>
                <a:off x="5314384" y="333665"/>
                <a:ext cx="6252776" cy="6440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800" b="1" dirty="0"/>
                  <a:t>Dimensions des matrices: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sz="2400" b="1" dirty="0"/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l-G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𝒅𝑾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𝒅𝒃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l-G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l-G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400" b="1" dirty="0"/>
              </a:p>
              <a:p>
                <a:r>
                  <a:rPr lang="fr-FR" sz="2400" b="1" dirty="0"/>
                  <a:t>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400" b="1" dirty="0"/>
                  <a:t>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fr-FR" sz="24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l-G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400" b="1" dirty="0"/>
              </a:p>
              <a:p>
                <a:endParaRPr lang="fr-FR" sz="2400" b="1" dirty="0"/>
              </a:p>
              <a:p>
                <a:r>
                  <a:rPr lang="fr-FR" sz="2400" b="1" dirty="0"/>
                  <a:t>        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07A5586-07C3-3942-AB4F-C877A7599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84" y="333665"/>
                <a:ext cx="6252776" cy="6440609"/>
              </a:xfrm>
              <a:prstGeom prst="rect">
                <a:avLst/>
              </a:prstGeom>
              <a:blipFill>
                <a:blip r:embed="rId2"/>
                <a:stretch>
                  <a:fillRect l="-1822" t="-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84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01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7A5586-07C3-3942-AB4F-C877A7599727}"/>
              </a:ext>
            </a:extLst>
          </p:cNvPr>
          <p:cNvSpPr txBox="1"/>
          <p:nvPr/>
        </p:nvSpPr>
        <p:spPr>
          <a:xfrm>
            <a:off x="5314384" y="0"/>
            <a:ext cx="625277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800" b="1" dirty="0"/>
              <a:t>Paramètres et hyper paramètres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sz="2400" b="1" dirty="0"/>
              <a:t>        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3B6B15-E296-5C48-A776-551FAE359E74}"/>
                  </a:ext>
                </a:extLst>
              </p:cNvPr>
              <p:cNvSpPr/>
              <p:nvPr/>
            </p:nvSpPr>
            <p:spPr>
              <a:xfrm>
                <a:off x="5429250" y="1645920"/>
                <a:ext cx="6343650" cy="1257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800" b="1" dirty="0"/>
                  <a:t>PARAMÉTRES: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l-G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800" b="1" dirty="0"/>
                  <a:t>,</a:t>
                </a:r>
                <a:r>
                  <a:rPr lang="el-GR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fr-FR" sz="2800" b="1" dirty="0"/>
                  <a:t>,</a:t>
                </a:r>
                <a:r>
                  <a:rPr lang="el-GR" sz="28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fr-FR" sz="28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800" b="1" i="1" dirty="0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fr-FR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3B6B15-E296-5C48-A776-551FAE359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0" y="1645920"/>
                <a:ext cx="6343650" cy="12573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5B1F6FBD-8A4F-BB41-99EC-8155870FD9DB}"/>
              </a:ext>
            </a:extLst>
          </p:cNvPr>
          <p:cNvSpPr txBox="1"/>
          <p:nvPr/>
        </p:nvSpPr>
        <p:spPr>
          <a:xfrm>
            <a:off x="5537552" y="3102590"/>
            <a:ext cx="6235348" cy="35394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fr-FR" sz="2800" b="1" dirty="0"/>
              <a:t>Hyper </a:t>
            </a:r>
            <a:r>
              <a:rPr lang="fr-FR" sz="2800" b="1" dirty="0" err="1"/>
              <a:t>paramétres</a:t>
            </a:r>
            <a:endParaRPr lang="fr-F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Nombre d’itérations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Nombre de couches cachées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Nombre d’unités par couche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Choix des fonctions d’activation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 err="1"/>
              <a:t>Momentum</a:t>
            </a:r>
            <a:endParaRPr lang="fr-F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/>
              <a:t>Mini-batch</a:t>
            </a:r>
          </a:p>
        </p:txBody>
      </p:sp>
    </p:spTree>
    <p:extLst>
      <p:ext uri="{BB962C8B-B14F-4D97-AF65-F5344CB8AC3E}">
        <p14:creationId xmlns:p14="http://schemas.microsoft.com/office/powerpoint/2010/main" val="84837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000" dirty="0"/>
          </a:p>
          <a:p>
            <a:pPr marL="0"/>
            <a:endParaRPr lang="en-US" sz="2000" dirty="0"/>
          </a:p>
          <a:p>
            <a:pPr marL="0"/>
            <a:endParaRPr lang="en-US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7A5586-07C3-3942-AB4F-C877A7599727}"/>
              </a:ext>
            </a:extLst>
          </p:cNvPr>
          <p:cNvSpPr txBox="1"/>
          <p:nvPr/>
        </p:nvSpPr>
        <p:spPr>
          <a:xfrm>
            <a:off x="6425318" y="442590"/>
            <a:ext cx="5564751" cy="540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Exemple</a:t>
            </a:r>
            <a:r>
              <a:rPr lang="en-US" sz="2000" b="1" dirty="0"/>
              <a:t> de </a:t>
            </a:r>
            <a:r>
              <a:rPr lang="en-US" sz="2000" b="1" dirty="0" err="1"/>
              <a:t>modéle</a:t>
            </a:r>
            <a:r>
              <a:rPr lang="en-US" sz="2000" b="1" dirty="0"/>
              <a:t> </a:t>
            </a:r>
            <a:r>
              <a:rPr lang="en-US" sz="2000" b="1" dirty="0" err="1"/>
              <a:t>d’architecture</a:t>
            </a:r>
            <a:r>
              <a:rPr lang="en-US" sz="2000" b="1" dirty="0"/>
              <a:t> pour </a:t>
            </a:r>
            <a:r>
              <a:rPr lang="en-US" sz="2000" b="1" dirty="0" err="1"/>
              <a:t>une</a:t>
            </a:r>
            <a:r>
              <a:rPr lang="en-US" sz="2000" b="1" dirty="0"/>
              <a:t> image RGB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5D5D7E7-E646-0C4E-81DE-C22307C8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62" y="1091995"/>
            <a:ext cx="7381837" cy="50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16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51386-15C8-AB4D-AA4D-B0178872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Reseaux à L couches</a:t>
            </a: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C1C2A619-7A72-3F49-BE67-A8941F1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000" dirty="0"/>
          </a:p>
          <a:p>
            <a:pPr marL="0"/>
            <a:endParaRPr lang="en-US" sz="2000" dirty="0"/>
          </a:p>
          <a:p>
            <a:pPr marL="0"/>
            <a:endParaRPr lang="en-US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7A5586-07C3-3942-AB4F-C877A7599727}"/>
              </a:ext>
            </a:extLst>
          </p:cNvPr>
          <p:cNvSpPr txBox="1"/>
          <p:nvPr/>
        </p:nvSpPr>
        <p:spPr>
          <a:xfrm>
            <a:off x="6402458" y="151299"/>
            <a:ext cx="5564751" cy="540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Exemple</a:t>
            </a:r>
            <a:r>
              <a:rPr lang="en-US" sz="2000" b="1" dirty="0"/>
              <a:t> de </a:t>
            </a:r>
            <a:r>
              <a:rPr lang="en-US" sz="2000" b="1" dirty="0" err="1"/>
              <a:t>modéle</a:t>
            </a:r>
            <a:r>
              <a:rPr lang="en-US" sz="2000" b="1" dirty="0"/>
              <a:t> </a:t>
            </a:r>
            <a:r>
              <a:rPr lang="en-US" sz="2000" b="1" dirty="0" err="1"/>
              <a:t>d’architecture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DD11F65-94C0-0945-A4B2-6913A74A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45" y="800100"/>
            <a:ext cx="7765406" cy="5257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A836E7F-E3B0-9843-BB40-29722BB2BBAB}"/>
              </a:ext>
            </a:extLst>
          </p:cNvPr>
          <p:cNvSpPr txBox="1"/>
          <p:nvPr/>
        </p:nvSpPr>
        <p:spPr>
          <a:xfrm>
            <a:off x="2068830" y="6103258"/>
            <a:ext cx="1012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Source: https://</a:t>
            </a:r>
            <a:r>
              <a:rPr lang="fr-FR" dirty="0" err="1"/>
              <a:t>www.coursera.org</a:t>
            </a:r>
            <a:r>
              <a:rPr lang="fr-FR" dirty="0"/>
              <a:t>/</a:t>
            </a:r>
            <a:r>
              <a:rPr lang="fr-FR" dirty="0" err="1"/>
              <a:t>learn</a:t>
            </a:r>
            <a:r>
              <a:rPr lang="fr-FR" dirty="0"/>
              <a:t>/neural-networks-</a:t>
            </a:r>
            <a:r>
              <a:rPr lang="fr-FR" dirty="0" err="1"/>
              <a:t>deep</a:t>
            </a:r>
            <a:r>
              <a:rPr lang="fr-FR" dirty="0"/>
              <a:t>-</a:t>
            </a:r>
            <a:r>
              <a:rPr lang="fr-FR" dirty="0" err="1"/>
              <a:t>learning</a:t>
            </a:r>
            <a:r>
              <a:rPr lang="fr-FR" dirty="0"/>
              <a:t>/notebook/</a:t>
            </a:r>
            <a:r>
              <a:rPr lang="fr-FR" dirty="0" err="1"/>
              <a:t>lSYZM</a:t>
            </a:r>
            <a:r>
              <a:rPr lang="fr-FR" dirty="0"/>
              <a:t>/building-</a:t>
            </a:r>
            <a:r>
              <a:rPr lang="fr-FR" dirty="0" err="1"/>
              <a:t>your</a:t>
            </a:r>
            <a:r>
              <a:rPr lang="fr-FR" dirty="0"/>
              <a:t>-</a:t>
            </a:r>
            <a:r>
              <a:rPr lang="fr-FR" dirty="0" err="1"/>
              <a:t>deep</a:t>
            </a:r>
            <a:r>
              <a:rPr lang="fr-FR" dirty="0"/>
              <a:t>-neural-network-</a:t>
            </a:r>
            <a:r>
              <a:rPr lang="fr-FR" dirty="0" err="1"/>
              <a:t>step</a:t>
            </a:r>
            <a:r>
              <a:rPr lang="fr-FR" dirty="0"/>
              <a:t>-by-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6399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FCBCE7-F5DB-EB4E-8C02-624267000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26FC693-EB70-1E45-AD68-8C8DDCC4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5224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B2B223-ADA9-C049-870B-CC24EF9F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Comment un ordinateur prédit ?</a:t>
            </a: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64F769F4-FFFE-4C40-B650-C5F12D90A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0689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331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6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053FEF-5781-7A4F-82F7-A231E853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" y="8066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Classificateur simple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9483B8-15C1-E549-AC73-9BD1DE8EA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81" y="1229865"/>
            <a:ext cx="10515600" cy="3871762"/>
          </a:xfrm>
        </p:spPr>
        <p:txBody>
          <a:bodyPr>
            <a:normAutofit/>
          </a:bodyPr>
          <a:lstStyle/>
          <a:p>
            <a:r>
              <a:rPr lang="fr-FR" sz="2400" dirty="0"/>
              <a:t>Supposons que nous sommes dans le </a:t>
            </a:r>
            <a:r>
              <a:rPr lang="fr-FR" sz="2400" dirty="0" err="1"/>
              <a:t>schema</a:t>
            </a:r>
            <a:r>
              <a:rPr lang="fr-FR" sz="2400" dirty="0"/>
              <a:t> où nous devons trouver une droite qui sépare convenablement les points bleus et rouge:</a:t>
            </a:r>
          </a:p>
        </p:txBody>
      </p: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61A3BAEC-4E60-7941-9D46-91DF2511C189}"/>
              </a:ext>
            </a:extLst>
          </p:cNvPr>
          <p:cNvGrpSpPr/>
          <p:nvPr/>
        </p:nvGrpSpPr>
        <p:grpSpPr>
          <a:xfrm>
            <a:off x="476030" y="2696167"/>
            <a:ext cx="10997513" cy="3841793"/>
            <a:chOff x="988541" y="2706130"/>
            <a:chExt cx="10997513" cy="3941805"/>
          </a:xfrm>
        </p:grpSpPr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619A25D1-4FA2-984F-AA4E-A47222FE6B26}"/>
                </a:ext>
              </a:extLst>
            </p:cNvPr>
            <p:cNvCxnSpPr/>
            <p:nvPr/>
          </p:nvCxnSpPr>
          <p:spPr>
            <a:xfrm flipV="1">
              <a:off x="1408671" y="3286898"/>
              <a:ext cx="0" cy="3361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avec flèche 97">
              <a:extLst>
                <a:ext uri="{FF2B5EF4-FFF2-40B4-BE49-F238E27FC236}">
                  <a16:creationId xmlns:a16="http://schemas.microsoft.com/office/drawing/2014/main" id="{FDB89CB6-84F7-DF43-8F62-E94D378DF7F8}"/>
                </a:ext>
              </a:extLst>
            </p:cNvPr>
            <p:cNvCxnSpPr/>
            <p:nvPr/>
          </p:nvCxnSpPr>
          <p:spPr>
            <a:xfrm>
              <a:off x="988541" y="6376087"/>
              <a:ext cx="88845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E578614-DB4D-E141-AB6F-28FB726739BF}"/>
                </a:ext>
              </a:extLst>
            </p:cNvPr>
            <p:cNvSpPr>
              <a:spLocks/>
            </p:cNvSpPr>
            <p:nvPr/>
          </p:nvSpPr>
          <p:spPr>
            <a:xfrm>
              <a:off x="2533135" y="3496963"/>
              <a:ext cx="123568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A20B8D54-6D3A-314E-A7FB-E529034FA300}"/>
                </a:ext>
              </a:extLst>
            </p:cNvPr>
            <p:cNvSpPr/>
            <p:nvPr/>
          </p:nvSpPr>
          <p:spPr>
            <a:xfrm>
              <a:off x="2014152" y="3855307"/>
              <a:ext cx="108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3990980A-E35C-1545-A617-FE6932BDB85D}"/>
                </a:ext>
              </a:extLst>
            </p:cNvPr>
            <p:cNvSpPr/>
            <p:nvPr/>
          </p:nvSpPr>
          <p:spPr>
            <a:xfrm>
              <a:off x="3608173" y="3855308"/>
              <a:ext cx="123568" cy="1977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519B9A02-2EF3-484E-BDBE-4565C4A30B09}"/>
                </a:ext>
              </a:extLst>
            </p:cNvPr>
            <p:cNvSpPr/>
            <p:nvPr/>
          </p:nvSpPr>
          <p:spPr>
            <a:xfrm>
              <a:off x="2656703" y="4053015"/>
              <a:ext cx="108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Triangle 102">
              <a:extLst>
                <a:ext uri="{FF2B5EF4-FFF2-40B4-BE49-F238E27FC236}">
                  <a16:creationId xmlns:a16="http://schemas.microsoft.com/office/drawing/2014/main" id="{BB66372C-2371-0E41-85A7-C54F51499E84}"/>
                </a:ext>
              </a:extLst>
            </p:cNvPr>
            <p:cNvSpPr/>
            <p:nvPr/>
          </p:nvSpPr>
          <p:spPr>
            <a:xfrm>
              <a:off x="6203092" y="3954163"/>
              <a:ext cx="185352" cy="203886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Triangle 103">
              <a:extLst>
                <a:ext uri="{FF2B5EF4-FFF2-40B4-BE49-F238E27FC236}">
                  <a16:creationId xmlns:a16="http://schemas.microsoft.com/office/drawing/2014/main" id="{7EA1B09B-A708-5442-88AE-C38EF1550A99}"/>
                </a:ext>
              </a:extLst>
            </p:cNvPr>
            <p:cNvSpPr/>
            <p:nvPr/>
          </p:nvSpPr>
          <p:spPr>
            <a:xfrm>
              <a:off x="5721179" y="4967417"/>
              <a:ext cx="210063" cy="25730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30A14A54-156A-5648-9CC0-D847705AD154}"/>
                </a:ext>
              </a:extLst>
            </p:cNvPr>
            <p:cNvSpPr/>
            <p:nvPr/>
          </p:nvSpPr>
          <p:spPr>
            <a:xfrm>
              <a:off x="6388444" y="4637775"/>
              <a:ext cx="210064" cy="203886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5BE148DD-DC28-CE41-8F10-16550DC7A4F6}"/>
                </a:ext>
              </a:extLst>
            </p:cNvPr>
            <p:cNvSpPr/>
            <p:nvPr/>
          </p:nvSpPr>
          <p:spPr>
            <a:xfrm>
              <a:off x="4769708" y="5508926"/>
              <a:ext cx="259492" cy="274037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B49C9F4C-E96F-D442-A77E-B1FA53168344}"/>
                </a:ext>
              </a:extLst>
            </p:cNvPr>
            <p:cNvCxnSpPr/>
            <p:nvPr/>
          </p:nvCxnSpPr>
          <p:spPr>
            <a:xfrm flipV="1">
              <a:off x="2122152" y="2829698"/>
              <a:ext cx="5081837" cy="295326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4D53489D-4387-EE4E-9AAB-A746133B98C0}"/>
                </a:ext>
              </a:extLst>
            </p:cNvPr>
            <p:cNvCxnSpPr/>
            <p:nvPr/>
          </p:nvCxnSpPr>
          <p:spPr>
            <a:xfrm flipV="1">
              <a:off x="1668162" y="2829698"/>
              <a:ext cx="2483709" cy="2679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A21E48CD-8A5D-D74D-8A5F-2A01C5F5DBC5}"/>
                </a:ext>
              </a:extLst>
            </p:cNvPr>
            <p:cNvCxnSpPr/>
            <p:nvPr/>
          </p:nvCxnSpPr>
          <p:spPr>
            <a:xfrm flipV="1">
              <a:off x="3311611" y="4233015"/>
              <a:ext cx="6174260" cy="18712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B9534092-8A9F-E248-8467-C9DCFE464A3D}"/>
                </a:ext>
              </a:extLst>
            </p:cNvPr>
            <p:cNvCxnSpPr/>
            <p:nvPr/>
          </p:nvCxnSpPr>
          <p:spPr>
            <a:xfrm flipV="1">
              <a:off x="1668162" y="2706130"/>
              <a:ext cx="864973" cy="25185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6B93ADF5-FF7F-1A4B-B72F-747D6E8D28EF}"/>
                </a:ext>
              </a:extLst>
            </p:cNvPr>
            <p:cNvCxnSpPr/>
            <p:nvPr/>
          </p:nvCxnSpPr>
          <p:spPr>
            <a:xfrm flipV="1">
              <a:off x="4334011" y="5224721"/>
              <a:ext cx="5698768" cy="9682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A4F5492-F4B5-3A46-9534-AA6D93B2352C}"/>
                </a:ext>
              </a:extLst>
            </p:cNvPr>
            <p:cNvSpPr/>
            <p:nvPr/>
          </p:nvSpPr>
          <p:spPr>
            <a:xfrm>
              <a:off x="10177848" y="3429000"/>
              <a:ext cx="1808206" cy="20799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PB: Comment </a:t>
              </a:r>
              <a:r>
                <a:rPr lang="fr-FR" dirty="0" err="1"/>
                <a:t>determiner</a:t>
              </a:r>
              <a:r>
                <a:rPr lang="fr-FR" dirty="0"/>
                <a:t> la pente de la meilleure droite suivant les données disponibles?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97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4B3A8-A815-7F4C-9561-BBBDC0C7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Qu’est-ce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qu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‘un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neurone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 err="1">
                <a:solidFill>
                  <a:srgbClr val="303030"/>
                </a:solidFill>
                <a:latin typeface="+mj-lt"/>
                <a:ea typeface="+mj-ea"/>
                <a:cs typeface="+mj-cs"/>
              </a:rPr>
              <a:t>biologie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423AC9-28AB-484F-ADD8-58AD7B058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965199"/>
            <a:ext cx="4008101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Un </a:t>
            </a:r>
            <a:r>
              <a:rPr lang="en-US" sz="2000" dirty="0" err="1"/>
              <a:t>neurone</a:t>
            </a:r>
            <a:r>
              <a:rPr lang="en-US" sz="2000" dirty="0"/>
              <a:t> </a:t>
            </a:r>
            <a:r>
              <a:rPr lang="en-US" sz="2000" dirty="0" err="1"/>
              <a:t>reçoit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plusieurs</a:t>
            </a:r>
            <a:r>
              <a:rPr lang="en-US" sz="2000" dirty="0"/>
              <a:t> entrées </a:t>
            </a:r>
            <a:r>
              <a:rPr lang="en-US" sz="2000" dirty="0" err="1"/>
              <a:t>électriques</a:t>
            </a:r>
            <a:r>
              <a:rPr lang="en-US" sz="2000" dirty="0"/>
              <a:t> et </a:t>
            </a:r>
            <a:r>
              <a:rPr lang="en-US" sz="2000" dirty="0" err="1"/>
              <a:t>transmet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autre</a:t>
            </a:r>
            <a:r>
              <a:rPr lang="en-US" sz="2000" dirty="0"/>
              <a:t> entrée </a:t>
            </a:r>
            <a:r>
              <a:rPr lang="en-US" sz="2000" dirty="0" err="1"/>
              <a:t>électrique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Les </a:t>
            </a:r>
            <a:r>
              <a:rPr lang="en-US" sz="2000" dirty="0" err="1"/>
              <a:t>neurones</a:t>
            </a:r>
            <a:r>
              <a:rPr lang="en-US" sz="2000" dirty="0"/>
              <a:t> ne </a:t>
            </a:r>
            <a:r>
              <a:rPr lang="en-US" sz="2000" dirty="0" err="1"/>
              <a:t>peuvent</a:t>
            </a:r>
            <a:r>
              <a:rPr lang="en-US" sz="2000" dirty="0"/>
              <a:t> pas </a:t>
            </a:r>
            <a:r>
              <a:rPr lang="en-US" sz="2000" dirty="0" err="1"/>
              <a:t>être</a:t>
            </a:r>
            <a:r>
              <a:rPr lang="en-US" sz="2000" dirty="0"/>
              <a:t> </a:t>
            </a:r>
            <a:r>
              <a:rPr lang="en-US" sz="2000" dirty="0" err="1"/>
              <a:t>représentés</a:t>
            </a:r>
            <a:r>
              <a:rPr lang="en-US" sz="2000" dirty="0"/>
              <a:t> sous </a:t>
            </a:r>
            <a:r>
              <a:rPr lang="en-US" sz="2000" dirty="0" err="1"/>
              <a:t>forme</a:t>
            </a:r>
            <a:r>
              <a:rPr lang="en-US" sz="2000" dirty="0"/>
              <a:t> de </a:t>
            </a:r>
            <a:r>
              <a:rPr lang="en-US" sz="2000" dirty="0" err="1"/>
              <a:t>fonctions</a:t>
            </a:r>
            <a:r>
              <a:rPr lang="en-US" sz="2000" dirty="0"/>
              <a:t> </a:t>
            </a:r>
            <a:r>
              <a:rPr lang="en-US" sz="2000" dirty="0" err="1"/>
              <a:t>linéaires</a:t>
            </a:r>
            <a:r>
              <a:rPr lang="en-US" sz="2000" dirty="0"/>
              <a:t> car un </a:t>
            </a:r>
            <a:r>
              <a:rPr lang="en-US" sz="2000" dirty="0" err="1"/>
              <a:t>neurone</a:t>
            </a:r>
            <a:r>
              <a:rPr lang="en-US" sz="2000" dirty="0"/>
              <a:t> ne </a:t>
            </a:r>
            <a:r>
              <a:rPr lang="en-US" sz="2000" dirty="0" err="1"/>
              <a:t>produit</a:t>
            </a:r>
            <a:r>
              <a:rPr lang="en-US" sz="2000" dirty="0"/>
              <a:t> pas </a:t>
            </a:r>
            <a:r>
              <a:rPr lang="en-US" sz="2000" dirty="0" err="1"/>
              <a:t>une</a:t>
            </a:r>
            <a:r>
              <a:rPr lang="en-US" sz="2000" dirty="0"/>
              <a:t> sortie qui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fonction</a:t>
            </a:r>
            <a:r>
              <a:rPr lang="en-US" sz="2000" dirty="0"/>
              <a:t> </a:t>
            </a:r>
            <a:r>
              <a:rPr lang="en-US" sz="2000" dirty="0" err="1"/>
              <a:t>linéaire</a:t>
            </a:r>
            <a:r>
              <a:rPr lang="en-US" sz="2000" dirty="0"/>
              <a:t> de </a:t>
            </a:r>
            <a:r>
              <a:rPr lang="en-US" sz="2000" dirty="0" err="1"/>
              <a:t>l’entrée</a:t>
            </a:r>
            <a:r>
              <a:rPr lang="en-US" sz="2000" dirty="0"/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Les </a:t>
            </a:r>
            <a:r>
              <a:rPr lang="en-US" sz="2000" dirty="0" err="1"/>
              <a:t>neurones</a:t>
            </a:r>
            <a:r>
              <a:rPr lang="en-US" sz="2000" dirty="0"/>
              <a:t> </a:t>
            </a:r>
            <a:r>
              <a:rPr lang="en-US" sz="2000" dirty="0" err="1"/>
              <a:t>n'agissent</a:t>
            </a:r>
            <a:r>
              <a:rPr lang="en-US" sz="2000" dirty="0"/>
              <a:t> que </a:t>
            </a:r>
            <a:r>
              <a:rPr lang="en-US" sz="2000" dirty="0" err="1"/>
              <a:t>lorsque</a:t>
            </a:r>
            <a:r>
              <a:rPr lang="en-US" sz="2000" dirty="0"/>
              <a:t> le signal </a:t>
            </a:r>
            <a:r>
              <a:rPr lang="en-US" sz="2000" dirty="0" err="1"/>
              <a:t>atteint</a:t>
            </a:r>
            <a:r>
              <a:rPr lang="en-US" sz="2000" dirty="0"/>
              <a:t> un certain </a:t>
            </a:r>
            <a:r>
              <a:rPr lang="en-US" sz="2000" dirty="0" err="1"/>
              <a:t>seuil</a:t>
            </a:r>
            <a:r>
              <a:rPr lang="en-US" sz="2000" dirty="0"/>
              <a:t>.</a:t>
            </a:r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D8D61AD7-CA79-4046-9516-987171BE82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125" r="15125"/>
          <a:stretch>
            <a:fillRect/>
          </a:stretch>
        </p:blipFill>
        <p:spPr>
          <a:xfrm>
            <a:off x="425163" y="33649"/>
            <a:ext cx="6172200" cy="4754694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9B0B38-364E-AA4F-8770-55FA12E41EE9}"/>
              </a:ext>
            </a:extLst>
          </p:cNvPr>
          <p:cNvSpPr/>
          <p:nvPr/>
        </p:nvSpPr>
        <p:spPr>
          <a:xfrm>
            <a:off x="425163" y="4879938"/>
            <a:ext cx="6821458" cy="443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Source: https://</a:t>
            </a:r>
            <a:r>
              <a:rPr lang="fr-FR" dirty="0" err="1">
                <a:solidFill>
                  <a:schemeClr val="tx1"/>
                </a:solidFill>
              </a:rPr>
              <a:t>medium.com</a:t>
            </a:r>
            <a:r>
              <a:rPr lang="fr-FR" dirty="0">
                <a:solidFill>
                  <a:schemeClr val="tx1"/>
                </a:solidFill>
              </a:rPr>
              <a:t>/</a:t>
            </a:r>
            <a:r>
              <a:rPr lang="fr-FR" dirty="0" err="1">
                <a:solidFill>
                  <a:schemeClr val="tx1"/>
                </a:solidFill>
              </a:rPr>
              <a:t>analytics-vidhya</a:t>
            </a:r>
            <a:r>
              <a:rPr lang="fr-FR" dirty="0">
                <a:solidFill>
                  <a:schemeClr val="tx1"/>
                </a:solidFill>
              </a:rPr>
              <a:t>/demystifying-neural-networks-a-mathematical-approach-part-1-4e10bed61400</a:t>
            </a:r>
          </a:p>
        </p:txBody>
      </p:sp>
    </p:spTree>
    <p:extLst>
      <p:ext uri="{BB962C8B-B14F-4D97-AF65-F5344CB8AC3E}">
        <p14:creationId xmlns:p14="http://schemas.microsoft.com/office/powerpoint/2010/main" val="51563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4B3A8-A815-7F4C-9561-BBBDC0C7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rgbClr val="303030"/>
                </a:solidFill>
              </a:rPr>
              <a:t>Comment </a:t>
            </a:r>
            <a:r>
              <a:rPr lang="en-US" sz="3400" dirty="0" err="1">
                <a:solidFill>
                  <a:srgbClr val="303030"/>
                </a:solidFill>
              </a:rPr>
              <a:t>fonctionne</a:t>
            </a:r>
            <a:r>
              <a:rPr lang="en-US" sz="3400" dirty="0">
                <a:solidFill>
                  <a:srgbClr val="303030"/>
                </a:solidFill>
              </a:rPr>
              <a:t> un </a:t>
            </a:r>
            <a:r>
              <a:rPr lang="en-US" sz="3400" dirty="0" err="1">
                <a:solidFill>
                  <a:srgbClr val="303030"/>
                </a:solidFill>
              </a:rPr>
              <a:t>neurone</a:t>
            </a:r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 ?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354487C-4B9D-5F4F-9AD6-A8A503CB833F}"/>
              </a:ext>
            </a:extLst>
          </p:cNvPr>
          <p:cNvGrpSpPr/>
          <p:nvPr/>
        </p:nvGrpSpPr>
        <p:grpSpPr>
          <a:xfrm>
            <a:off x="7073631" y="1373203"/>
            <a:ext cx="4950729" cy="3346521"/>
            <a:chOff x="7073631" y="1373203"/>
            <a:chExt cx="4950729" cy="3346521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58C27BED-30AF-674E-A151-EF992D0C24A3}"/>
                </a:ext>
              </a:extLst>
            </p:cNvPr>
            <p:cNvSpPr/>
            <p:nvPr/>
          </p:nvSpPr>
          <p:spPr>
            <a:xfrm>
              <a:off x="8723870" y="1927654"/>
              <a:ext cx="1692876" cy="17546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F8F1B453-AFE9-1E4C-919F-BB521BF85562}"/>
                </a:ext>
              </a:extLst>
            </p:cNvPr>
            <p:cNvCxnSpPr/>
            <p:nvPr/>
          </p:nvCxnSpPr>
          <p:spPr>
            <a:xfrm>
              <a:off x="7346605" y="1569308"/>
              <a:ext cx="1463763" cy="790833"/>
            </a:xfrm>
            <a:prstGeom prst="straightConnector1">
              <a:avLst/>
            </a:prstGeom>
            <a:ln w="508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3168F2C6-0A03-2D41-A146-AE0C91174546}"/>
                </a:ext>
              </a:extLst>
            </p:cNvPr>
            <p:cNvCxnSpPr/>
            <p:nvPr/>
          </p:nvCxnSpPr>
          <p:spPr>
            <a:xfrm>
              <a:off x="7346605" y="2928551"/>
              <a:ext cx="1377265" cy="0"/>
            </a:xfrm>
            <a:prstGeom prst="straightConnector1">
              <a:avLst/>
            </a:prstGeom>
            <a:ln w="476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8C95877-823B-9742-82D9-5BFDF5EBEF34}"/>
                </a:ext>
              </a:extLst>
            </p:cNvPr>
            <p:cNvCxnSpPr/>
            <p:nvPr/>
          </p:nvCxnSpPr>
          <p:spPr>
            <a:xfrm flipV="1">
              <a:off x="7512908" y="3429000"/>
              <a:ext cx="1297460" cy="1007076"/>
            </a:xfrm>
            <a:prstGeom prst="straightConnector1">
              <a:avLst/>
            </a:prstGeom>
            <a:ln w="571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40537488-1B77-B947-8DB8-A0A586EE842E}"/>
                </a:ext>
              </a:extLst>
            </p:cNvPr>
            <p:cNvCxnSpPr>
              <a:stCxn id="6" idx="6"/>
            </p:cNvCxnSpPr>
            <p:nvPr/>
          </p:nvCxnSpPr>
          <p:spPr>
            <a:xfrm>
              <a:off x="10416746" y="2804984"/>
              <a:ext cx="1223319" cy="12357"/>
            </a:xfrm>
            <a:prstGeom prst="straightConnector1">
              <a:avLst/>
            </a:prstGeom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C9C19B0B-8CF0-744F-8BE0-6EEA257FE0A3}"/>
                </a:ext>
              </a:extLst>
            </p:cNvPr>
            <p:cNvCxnSpPr/>
            <p:nvPr/>
          </p:nvCxnSpPr>
          <p:spPr>
            <a:xfrm>
              <a:off x="9564123" y="2225416"/>
              <a:ext cx="0" cy="1254211"/>
            </a:xfrm>
            <a:prstGeom prst="straightConnector1">
              <a:avLst/>
            </a:prstGeom>
            <a:ln w="349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2D5B81F-7B82-8242-94CA-9C72FF876ECD}"/>
                </a:ext>
              </a:extLst>
            </p:cNvPr>
            <p:cNvSpPr txBox="1"/>
            <p:nvPr/>
          </p:nvSpPr>
          <p:spPr>
            <a:xfrm>
              <a:off x="8810368" y="2552440"/>
              <a:ext cx="753755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Somme des inputs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75F4236-BFAB-E74D-ADC5-5BFF7862F69F}"/>
                </a:ext>
              </a:extLst>
            </p:cNvPr>
            <p:cNvSpPr txBox="1"/>
            <p:nvPr/>
          </p:nvSpPr>
          <p:spPr>
            <a:xfrm>
              <a:off x="9687684" y="2652467"/>
              <a:ext cx="80318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Fonction d’activation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368AB78-4667-AA42-9D6F-D57B7949B182}"/>
                </a:ext>
              </a:extLst>
            </p:cNvPr>
            <p:cNvSpPr txBox="1"/>
            <p:nvPr/>
          </p:nvSpPr>
          <p:spPr>
            <a:xfrm>
              <a:off x="7073631" y="2716383"/>
              <a:ext cx="820075" cy="369332"/>
            </a:xfrm>
            <a:prstGeom prst="rect">
              <a:avLst/>
            </a:prstGeom>
            <a:ln w="571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b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2050CD5-B682-7048-BEF4-D51ADACE7485}"/>
                </a:ext>
              </a:extLst>
            </p:cNvPr>
            <p:cNvSpPr txBox="1"/>
            <p:nvPr/>
          </p:nvSpPr>
          <p:spPr>
            <a:xfrm>
              <a:off x="7088967" y="1373203"/>
              <a:ext cx="82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D1F9863-A0CA-E14F-BAEB-AC76C691F028}"/>
                </a:ext>
              </a:extLst>
            </p:cNvPr>
            <p:cNvSpPr txBox="1"/>
            <p:nvPr/>
          </p:nvSpPr>
          <p:spPr>
            <a:xfrm>
              <a:off x="7141585" y="4350392"/>
              <a:ext cx="41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E9BD99D-58C9-F744-9AB6-5BA84A8FDE3D}"/>
                </a:ext>
              </a:extLst>
            </p:cNvPr>
            <p:cNvSpPr txBox="1"/>
            <p:nvPr/>
          </p:nvSpPr>
          <p:spPr>
            <a:xfrm>
              <a:off x="10904220" y="2455078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output</a:t>
              </a:r>
            </a:p>
          </p:txBody>
        </p:sp>
      </p:grpSp>
      <p:pic>
        <p:nvPicPr>
          <p:cNvPr id="33" name="Espace réservé pour une image 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5636662-D9C9-2445-911E-FCAFF77AF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164"/>
          <a:stretch/>
        </p:blipFill>
        <p:spPr>
          <a:xfrm>
            <a:off x="604742" y="1368611"/>
            <a:ext cx="5941068" cy="3457234"/>
          </a:xfrm>
          <a:prstGeom prst="rect">
            <a:avLst/>
          </a:prstGeom>
        </p:spPr>
      </p:pic>
      <p:sp>
        <p:nvSpPr>
          <p:cNvPr id="34" name="Espace réservé pour une image  33">
            <a:extLst>
              <a:ext uri="{FF2B5EF4-FFF2-40B4-BE49-F238E27FC236}">
                <a16:creationId xmlns:a16="http://schemas.microsoft.com/office/drawing/2014/main" id="{0963F9E5-D645-424F-9A46-BCA892668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4094" y="615764"/>
            <a:ext cx="6172200" cy="4873625"/>
          </a:xfrm>
        </p:spPr>
      </p:sp>
    </p:spTree>
    <p:extLst>
      <p:ext uri="{BB962C8B-B14F-4D97-AF65-F5344CB8AC3E}">
        <p14:creationId xmlns:p14="http://schemas.microsoft.com/office/powerpoint/2010/main" val="31022305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3538</Words>
  <Application>Microsoft Macintosh PowerPoint</Application>
  <PresentationFormat>Grand écran</PresentationFormat>
  <Paragraphs>822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1" baseType="lpstr">
      <vt:lpstr>.AppleSystemUIFont</vt:lpstr>
      <vt:lpstr>Arial</vt:lpstr>
      <vt:lpstr>Calibri</vt:lpstr>
      <vt:lpstr>Calibri Light</vt:lpstr>
      <vt:lpstr>Cambria Math</vt:lpstr>
      <vt:lpstr>Thème Office</vt:lpstr>
      <vt:lpstr>Indaba 2019 DAKAR</vt:lpstr>
      <vt:lpstr>plan</vt:lpstr>
      <vt:lpstr>Un predicteur</vt:lpstr>
      <vt:lpstr>Comment un ordinateur prédit ?</vt:lpstr>
      <vt:lpstr>Comment un ordinateur prédit?</vt:lpstr>
      <vt:lpstr>Comment un ordinateur prédit ?</vt:lpstr>
      <vt:lpstr>Classificateur simple </vt:lpstr>
      <vt:lpstr>Qu’est-ce qu ‘un neurone en biologie ?</vt:lpstr>
      <vt:lpstr>Comment fonctionne un neurone ?</vt:lpstr>
      <vt:lpstr>Neurone </vt:lpstr>
      <vt:lpstr>Le perceptron</vt:lpstr>
      <vt:lpstr>Porte AND et OR</vt:lpstr>
      <vt:lpstr>Porte XOR</vt:lpstr>
      <vt:lpstr>Reseaux de neurones</vt:lpstr>
      <vt:lpstr>Perceptron multicouche ou réseaux de neurones</vt:lpstr>
      <vt:lpstr>Reseau de neurones</vt:lpstr>
      <vt:lpstr>Representation d’un reseau de neurones</vt:lpstr>
      <vt:lpstr>Representation d’un reseau de neurone </vt:lpstr>
      <vt:lpstr>Illustration</vt:lpstr>
      <vt:lpstr>Vectorisation pour des données d’apprentissage multiples</vt:lpstr>
      <vt:lpstr>Illustration</vt:lpstr>
      <vt:lpstr>Propriétés fondamentales des reseaux de neurones</vt:lpstr>
      <vt:lpstr>Fonctions d’activation</vt:lpstr>
      <vt:lpstr>Pourquoi faire ?</vt:lpstr>
      <vt:lpstr>La fonction step</vt:lpstr>
      <vt:lpstr>La fonction sigmoid</vt:lpstr>
      <vt:lpstr>La fonction sigmoid</vt:lpstr>
      <vt:lpstr>La fonction tanh</vt:lpstr>
      <vt:lpstr>La fonction RELU</vt:lpstr>
      <vt:lpstr>Apprentissage dans un réseau de neurones</vt:lpstr>
      <vt:lpstr>Apprentissage à partir des données</vt:lpstr>
      <vt:lpstr>La fonction perte</vt:lpstr>
      <vt:lpstr>Mettre à jour les paramétres</vt:lpstr>
      <vt:lpstr>Regle de Widrow-Hoff:  backpropagation</vt:lpstr>
      <vt:lpstr>Exemple: Regression logistique </vt:lpstr>
      <vt:lpstr>Algorithme du Gradient descendant </vt:lpstr>
      <vt:lpstr>Illustration: Algorithme du Gradient descendant </vt:lpstr>
      <vt:lpstr>Exemple: Regression logistique</vt:lpstr>
      <vt:lpstr>Exemple: regression logistique</vt:lpstr>
      <vt:lpstr>Implémentation m exemples</vt:lpstr>
      <vt:lpstr>Vectorisation </vt:lpstr>
      <vt:lpstr>Illustration</vt:lpstr>
      <vt:lpstr>Reseaux avec une couche cachée </vt:lpstr>
      <vt:lpstr>Reseaux avec une couche cachée </vt:lpstr>
      <vt:lpstr>Reseaux avec une couche cachée avec un seul exemple </vt:lpstr>
      <vt:lpstr>Reseaux à une couche cachée avec m exemples </vt:lpstr>
      <vt:lpstr>Illustration</vt:lpstr>
      <vt:lpstr>Présentation PowerPoint</vt:lpstr>
      <vt:lpstr>Reseaux à L couches</vt:lpstr>
      <vt:lpstr>Reseaux à L couches</vt:lpstr>
      <vt:lpstr>Reseaux à L couches</vt:lpstr>
      <vt:lpstr>Reseaux à L couches</vt:lpstr>
      <vt:lpstr>Reseaux à L couches</vt:lpstr>
      <vt:lpstr>Reseaux à L couches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Indaba 2019 DAKAR</dc:title>
  <dc:creator>Mamadou Bousso</dc:creator>
  <cp:lastModifiedBy>Mamadou Bousso</cp:lastModifiedBy>
  <cp:revision>12</cp:revision>
  <dcterms:created xsi:type="dcterms:W3CDTF">2019-04-19T21:06:56Z</dcterms:created>
  <dcterms:modified xsi:type="dcterms:W3CDTF">2019-04-19T22:59:51Z</dcterms:modified>
</cp:coreProperties>
</file>